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64" r:id="rId4"/>
    <p:sldId id="263" r:id="rId5"/>
    <p:sldId id="258" r:id="rId6"/>
    <p:sldId id="261" r:id="rId7"/>
    <p:sldId id="265" r:id="rId8"/>
    <p:sldId id="259" r:id="rId9"/>
    <p:sldId id="267" r:id="rId10"/>
    <p:sldId id="260" r:id="rId11"/>
    <p:sldId id="266" r:id="rId12"/>
    <p:sldId id="269" r:id="rId13"/>
    <p:sldId id="277" r:id="rId14"/>
    <p:sldId id="272" r:id="rId15"/>
    <p:sldId id="276" r:id="rId16"/>
    <p:sldId id="271" r:id="rId17"/>
    <p:sldId id="270" r:id="rId18"/>
    <p:sldId id="273" r:id="rId19"/>
    <p:sldId id="275" r:id="rId20"/>
    <p:sldId id="279" r:id="rId21"/>
    <p:sldId id="283" r:id="rId22"/>
    <p:sldId id="274" r:id="rId23"/>
    <p:sldId id="281" r:id="rId24"/>
    <p:sldId id="284" r:id="rId25"/>
    <p:sldId id="282" r:id="rId26"/>
    <p:sldId id="280" r:id="rId27"/>
    <p:sldId id="285" r:id="rId28"/>
    <p:sldId id="278" r:id="rId29"/>
    <p:sldId id="286" r:id="rId30"/>
    <p:sldId id="287" r:id="rId31"/>
    <p:sldId id="288" r:id="rId32"/>
    <p:sldId id="289" r:id="rId33"/>
    <p:sldId id="290" r:id="rId34"/>
    <p:sldId id="291" r:id="rId35"/>
    <p:sldId id="293" r:id="rId36"/>
    <p:sldId id="294" r:id="rId37"/>
    <p:sldId id="295" r:id="rId38"/>
    <p:sldId id="296" r:id="rId39"/>
    <p:sldId id="297" r:id="rId40"/>
    <p:sldId id="298" r:id="rId41"/>
    <p:sldId id="303" r:id="rId42"/>
    <p:sldId id="299" r:id="rId43"/>
    <p:sldId id="302" r:id="rId44"/>
    <p:sldId id="304" r:id="rId45"/>
    <p:sldId id="305" r:id="rId46"/>
    <p:sldId id="301" r:id="rId47"/>
    <p:sldId id="292" r:id="rId48"/>
    <p:sldId id="307" r:id="rId49"/>
    <p:sldId id="308" r:id="rId50"/>
    <p:sldId id="310" r:id="rId51"/>
    <p:sldId id="306" r:id="rId52"/>
    <p:sldId id="309" r:id="rId53"/>
    <p:sldId id="311" r:id="rId54"/>
    <p:sldId id="312" r:id="rId55"/>
    <p:sldId id="31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AFE264-BF23-4994-8698-C24580F0D26F}" type="datetimeFigureOut">
              <a:rPr lang="en-US" smtClean="0"/>
              <a:t>10/2/2020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483DB-D0A0-49E4-88BF-7D8F29877250}" type="slidenum">
              <a:rPr lang="en-US" smtClean="0"/>
              <a:t>‹#›</a:t>
            </a:fld>
            <a:endParaRPr lang="en-US"/>
          </a:p>
        </p:txBody>
      </p:sp>
    </p:spTree>
    <p:extLst>
      <p:ext uri="{BB962C8B-B14F-4D97-AF65-F5344CB8AC3E}">
        <p14:creationId xmlns:p14="http://schemas.microsoft.com/office/powerpoint/2010/main" val="3359761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A483DB-D0A0-49E4-88BF-7D8F29877250}" type="slidenum">
              <a:rPr lang="en-US" smtClean="0"/>
              <a:t>14</a:t>
            </a:fld>
            <a:endParaRPr lang="en-US"/>
          </a:p>
        </p:txBody>
      </p:sp>
    </p:spTree>
    <p:extLst>
      <p:ext uri="{BB962C8B-B14F-4D97-AF65-F5344CB8AC3E}">
        <p14:creationId xmlns:p14="http://schemas.microsoft.com/office/powerpoint/2010/main" val="4137026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23B262-713F-474D-8AD0-43B6A4188EAC}"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C21EE-CE76-492C-A442-E2F69114B6A1}" type="slidenum">
              <a:rPr lang="en-US" smtClean="0"/>
              <a:t>‹#›</a:t>
            </a:fld>
            <a:endParaRPr lang="en-US"/>
          </a:p>
        </p:txBody>
      </p:sp>
    </p:spTree>
    <p:extLst>
      <p:ext uri="{BB962C8B-B14F-4D97-AF65-F5344CB8AC3E}">
        <p14:creationId xmlns:p14="http://schemas.microsoft.com/office/powerpoint/2010/main" val="252306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23B262-713F-474D-8AD0-43B6A4188EAC}"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C21EE-CE76-492C-A442-E2F69114B6A1}" type="slidenum">
              <a:rPr lang="en-US" smtClean="0"/>
              <a:t>‹#›</a:t>
            </a:fld>
            <a:endParaRPr lang="en-US"/>
          </a:p>
        </p:txBody>
      </p:sp>
    </p:spTree>
    <p:extLst>
      <p:ext uri="{BB962C8B-B14F-4D97-AF65-F5344CB8AC3E}">
        <p14:creationId xmlns:p14="http://schemas.microsoft.com/office/powerpoint/2010/main" val="3271501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23B262-713F-474D-8AD0-43B6A4188EAC}"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C21EE-CE76-492C-A442-E2F69114B6A1}" type="slidenum">
              <a:rPr lang="en-US" smtClean="0"/>
              <a:t>‹#›</a:t>
            </a:fld>
            <a:endParaRPr lang="en-US"/>
          </a:p>
        </p:txBody>
      </p:sp>
    </p:spTree>
    <p:extLst>
      <p:ext uri="{BB962C8B-B14F-4D97-AF65-F5344CB8AC3E}">
        <p14:creationId xmlns:p14="http://schemas.microsoft.com/office/powerpoint/2010/main" val="2580427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23B262-713F-474D-8AD0-43B6A4188EAC}"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C21EE-CE76-492C-A442-E2F69114B6A1}" type="slidenum">
              <a:rPr lang="en-US" smtClean="0"/>
              <a:t>‹#›</a:t>
            </a:fld>
            <a:endParaRPr lang="en-US"/>
          </a:p>
        </p:txBody>
      </p:sp>
    </p:spTree>
    <p:extLst>
      <p:ext uri="{BB962C8B-B14F-4D97-AF65-F5344CB8AC3E}">
        <p14:creationId xmlns:p14="http://schemas.microsoft.com/office/powerpoint/2010/main" val="2471744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223B262-713F-474D-8AD0-43B6A4188EAC}"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3C21EE-CE76-492C-A442-E2F69114B6A1}" type="slidenum">
              <a:rPr lang="en-US" smtClean="0"/>
              <a:t>‹#›</a:t>
            </a:fld>
            <a:endParaRPr lang="en-US"/>
          </a:p>
        </p:txBody>
      </p:sp>
    </p:spTree>
    <p:extLst>
      <p:ext uri="{BB962C8B-B14F-4D97-AF65-F5344CB8AC3E}">
        <p14:creationId xmlns:p14="http://schemas.microsoft.com/office/powerpoint/2010/main" val="2253134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23B262-713F-474D-8AD0-43B6A4188EAC}" type="datetimeFigureOut">
              <a:rPr lang="en-US" smtClean="0"/>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3C21EE-CE76-492C-A442-E2F69114B6A1}" type="slidenum">
              <a:rPr lang="en-US" smtClean="0"/>
              <a:t>‹#›</a:t>
            </a:fld>
            <a:endParaRPr lang="en-US"/>
          </a:p>
        </p:txBody>
      </p:sp>
    </p:spTree>
    <p:extLst>
      <p:ext uri="{BB962C8B-B14F-4D97-AF65-F5344CB8AC3E}">
        <p14:creationId xmlns:p14="http://schemas.microsoft.com/office/powerpoint/2010/main" val="1073264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23B262-713F-474D-8AD0-43B6A4188EAC}" type="datetimeFigureOut">
              <a:rPr lang="en-US" smtClean="0"/>
              <a:t>10/2/2020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3C21EE-CE76-492C-A442-E2F69114B6A1}" type="slidenum">
              <a:rPr lang="en-US" smtClean="0"/>
              <a:t>‹#›</a:t>
            </a:fld>
            <a:endParaRPr lang="en-US"/>
          </a:p>
        </p:txBody>
      </p:sp>
    </p:spTree>
    <p:extLst>
      <p:ext uri="{BB962C8B-B14F-4D97-AF65-F5344CB8AC3E}">
        <p14:creationId xmlns:p14="http://schemas.microsoft.com/office/powerpoint/2010/main" val="1989217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23B262-713F-474D-8AD0-43B6A4188EAC}" type="datetimeFigureOut">
              <a:rPr lang="en-US" smtClean="0"/>
              <a:t>10/2/2020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3C21EE-CE76-492C-A442-E2F69114B6A1}" type="slidenum">
              <a:rPr lang="en-US" smtClean="0"/>
              <a:t>‹#›</a:t>
            </a:fld>
            <a:endParaRPr lang="en-US"/>
          </a:p>
        </p:txBody>
      </p:sp>
    </p:spTree>
    <p:extLst>
      <p:ext uri="{BB962C8B-B14F-4D97-AF65-F5344CB8AC3E}">
        <p14:creationId xmlns:p14="http://schemas.microsoft.com/office/powerpoint/2010/main" val="3261152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23B262-713F-474D-8AD0-43B6A4188EAC}" type="datetimeFigureOut">
              <a:rPr lang="en-US" smtClean="0"/>
              <a:t>10/2/2020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3C21EE-CE76-492C-A442-E2F69114B6A1}" type="slidenum">
              <a:rPr lang="en-US" smtClean="0"/>
              <a:t>‹#›</a:t>
            </a:fld>
            <a:endParaRPr lang="en-US"/>
          </a:p>
        </p:txBody>
      </p:sp>
    </p:spTree>
    <p:extLst>
      <p:ext uri="{BB962C8B-B14F-4D97-AF65-F5344CB8AC3E}">
        <p14:creationId xmlns:p14="http://schemas.microsoft.com/office/powerpoint/2010/main" val="1973276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23B262-713F-474D-8AD0-43B6A4188EAC}" type="datetimeFigureOut">
              <a:rPr lang="en-US" smtClean="0"/>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3C21EE-CE76-492C-A442-E2F69114B6A1}" type="slidenum">
              <a:rPr lang="en-US" smtClean="0"/>
              <a:t>‹#›</a:t>
            </a:fld>
            <a:endParaRPr lang="en-US"/>
          </a:p>
        </p:txBody>
      </p:sp>
    </p:spTree>
    <p:extLst>
      <p:ext uri="{BB962C8B-B14F-4D97-AF65-F5344CB8AC3E}">
        <p14:creationId xmlns:p14="http://schemas.microsoft.com/office/powerpoint/2010/main" val="2624575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23B262-713F-474D-8AD0-43B6A4188EAC}" type="datetimeFigureOut">
              <a:rPr lang="en-US" smtClean="0"/>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3C21EE-CE76-492C-A442-E2F69114B6A1}" type="slidenum">
              <a:rPr lang="en-US" smtClean="0"/>
              <a:t>‹#›</a:t>
            </a:fld>
            <a:endParaRPr lang="en-US"/>
          </a:p>
        </p:txBody>
      </p:sp>
    </p:spTree>
    <p:extLst>
      <p:ext uri="{BB962C8B-B14F-4D97-AF65-F5344CB8AC3E}">
        <p14:creationId xmlns:p14="http://schemas.microsoft.com/office/powerpoint/2010/main" val="445845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23B262-713F-474D-8AD0-43B6A4188EAC}" type="datetimeFigureOut">
              <a:rPr lang="en-US" smtClean="0"/>
              <a:t>10/2/2020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3C21EE-CE76-492C-A442-E2F69114B6A1}" type="slidenum">
              <a:rPr lang="en-US" smtClean="0"/>
              <a:t>‹#›</a:t>
            </a:fld>
            <a:endParaRPr lang="en-US"/>
          </a:p>
        </p:txBody>
      </p:sp>
    </p:spTree>
    <p:extLst>
      <p:ext uri="{BB962C8B-B14F-4D97-AF65-F5344CB8AC3E}">
        <p14:creationId xmlns:p14="http://schemas.microsoft.com/office/powerpoint/2010/main" val="2771411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79230"/>
            <a:ext cx="9144000" cy="1742709"/>
          </a:xfrm>
        </p:spPr>
        <p:txBody>
          <a:bodyPr>
            <a:normAutofit/>
          </a:bodyPr>
          <a:lstStyle/>
          <a:p>
            <a:r>
              <a:rPr lang="en-US" sz="5400" b="1" dirty="0"/>
              <a:t>Software Analysis and Design (CS:324)</a:t>
            </a:r>
            <a:endParaRPr lang="en-US" sz="5400" dirty="0"/>
          </a:p>
        </p:txBody>
      </p:sp>
      <p:sp>
        <p:nvSpPr>
          <p:cNvPr id="3" name="Subtitle 2"/>
          <p:cNvSpPr>
            <a:spLocks noGrp="1"/>
          </p:cNvSpPr>
          <p:nvPr>
            <p:ph type="subTitle" idx="1"/>
          </p:nvPr>
        </p:nvSpPr>
        <p:spPr>
          <a:xfrm>
            <a:off x="1524000" y="3602037"/>
            <a:ext cx="9144000" cy="2605332"/>
          </a:xfrm>
        </p:spPr>
        <p:txBody>
          <a:bodyPr>
            <a:normAutofit fontScale="32500" lnSpcReduction="20000"/>
          </a:bodyPr>
          <a:lstStyle/>
          <a:p>
            <a:r>
              <a:rPr lang="en-US" sz="4800" dirty="0"/>
              <a:t>Course Instructor: Romasha Khurshid</a:t>
            </a:r>
          </a:p>
          <a:p>
            <a:r>
              <a:rPr lang="en-US" sz="4800" dirty="0"/>
              <a:t>Email Address: Romasha.Khurshid@nu.edu.pk</a:t>
            </a:r>
          </a:p>
          <a:p>
            <a:endParaRPr lang="en-US" sz="4800" b="1" dirty="0"/>
          </a:p>
          <a:p>
            <a:r>
              <a:rPr lang="en-US" sz="5600" b="1" dirty="0"/>
              <a:t>Reference Book</a:t>
            </a:r>
            <a:r>
              <a:rPr lang="en-US" sz="5600" dirty="0"/>
              <a:t>: </a:t>
            </a:r>
          </a:p>
          <a:p>
            <a:r>
              <a:rPr lang="en-US" sz="4800" b="1" dirty="0"/>
              <a:t> </a:t>
            </a:r>
          </a:p>
          <a:p>
            <a:r>
              <a:rPr lang="en-US" sz="4800" b="1" dirty="0"/>
              <a:t>Software Engineering </a:t>
            </a:r>
          </a:p>
          <a:p>
            <a:r>
              <a:rPr lang="en-US" sz="4800" dirty="0"/>
              <a:t>By Ian </a:t>
            </a:r>
            <a:r>
              <a:rPr lang="en-US" sz="4800" dirty="0" err="1"/>
              <a:t>Sommervile</a:t>
            </a:r>
            <a:r>
              <a:rPr lang="en-US" sz="4800" dirty="0"/>
              <a:t> </a:t>
            </a:r>
          </a:p>
          <a:p>
            <a:r>
              <a:rPr lang="en-US" sz="4800" dirty="0"/>
              <a:t>10 Edition</a:t>
            </a:r>
          </a:p>
          <a:p>
            <a:endParaRPr lang="en-US" sz="2900" dirty="0"/>
          </a:p>
          <a:p>
            <a:pPr algn="l"/>
            <a:endParaRPr lang="en-US" sz="2900" dirty="0"/>
          </a:p>
          <a:p>
            <a:endParaRPr lang="en-US" dirty="0"/>
          </a:p>
        </p:txBody>
      </p:sp>
    </p:spTree>
    <p:extLst>
      <p:ext uri="{BB962C8B-B14F-4D97-AF65-F5344CB8AC3E}">
        <p14:creationId xmlns:p14="http://schemas.microsoft.com/office/powerpoint/2010/main" val="2529161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completeness and consistency:</a:t>
            </a:r>
          </a:p>
        </p:txBody>
      </p:sp>
      <p:sp>
        <p:nvSpPr>
          <p:cNvPr id="3" name="Content Placeholder 2"/>
          <p:cNvSpPr>
            <a:spLocks noGrp="1"/>
          </p:cNvSpPr>
          <p:nvPr>
            <p:ph idx="1"/>
          </p:nvPr>
        </p:nvSpPr>
        <p:spPr>
          <a:xfrm>
            <a:off x="838200" y="1542197"/>
            <a:ext cx="10515600" cy="4634766"/>
          </a:xfrm>
        </p:spPr>
        <p:txBody>
          <a:bodyPr>
            <a:normAutofit/>
          </a:bodyPr>
          <a:lstStyle/>
          <a:p>
            <a:r>
              <a:rPr lang="en-US" dirty="0"/>
              <a:t>In principle, requirements should be both complete and consistent.</a:t>
            </a:r>
          </a:p>
          <a:p>
            <a:pPr marL="0" indent="0">
              <a:buNone/>
            </a:pPr>
            <a:r>
              <a:rPr lang="en-US" sz="3200" dirty="0">
                <a:solidFill>
                  <a:schemeClr val="accent1"/>
                </a:solidFill>
              </a:rPr>
              <a:t>Complete:</a:t>
            </a:r>
          </a:p>
          <a:p>
            <a:r>
              <a:rPr lang="en-US" dirty="0"/>
              <a:t>They should include descriptions of all facilities required</a:t>
            </a:r>
            <a:r>
              <a:rPr lang="en-US" sz="3200" dirty="0"/>
              <a:t>.</a:t>
            </a:r>
          </a:p>
          <a:p>
            <a:pPr marL="0" indent="0">
              <a:buNone/>
            </a:pPr>
            <a:r>
              <a:rPr lang="en-US" sz="3200" dirty="0">
                <a:solidFill>
                  <a:schemeClr val="accent1"/>
                </a:solidFill>
              </a:rPr>
              <a:t>Consistent:</a:t>
            </a:r>
          </a:p>
          <a:p>
            <a:r>
              <a:rPr lang="en-US" dirty="0"/>
              <a:t>There should be no conflicts or contradictions in the descriptions of the system facilities.</a:t>
            </a:r>
          </a:p>
          <a:p>
            <a:r>
              <a:rPr lang="en-US" dirty="0"/>
              <a:t>In practice, because of system and environmental complexity, it is impossible to produce a complete and consistent requirements document.</a:t>
            </a:r>
          </a:p>
          <a:p>
            <a:endParaRPr lang="en-US" sz="3200" dirty="0"/>
          </a:p>
        </p:txBody>
      </p:sp>
    </p:spTree>
    <p:extLst>
      <p:ext uri="{BB962C8B-B14F-4D97-AF65-F5344CB8AC3E}">
        <p14:creationId xmlns:p14="http://schemas.microsoft.com/office/powerpoint/2010/main" val="4250233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non-functional requirement</a:t>
            </a:r>
            <a:br>
              <a:rPr lang="en-US" dirty="0"/>
            </a:br>
            <a:r>
              <a:rPr lang="en-US" dirty="0"/>
              <a:t>(Home Assignment) </a:t>
            </a:r>
          </a:p>
        </p:txBody>
      </p:sp>
      <p:pic>
        <p:nvPicPr>
          <p:cNvPr id="4" name="Content Placeholder 3"/>
          <p:cNvPicPr>
            <a:picLocks noGrp="1" noChangeAspect="1"/>
          </p:cNvPicPr>
          <p:nvPr>
            <p:ph idx="1"/>
          </p:nvPr>
        </p:nvPicPr>
        <p:blipFill>
          <a:blip r:embed="rId2"/>
          <a:stretch>
            <a:fillRect/>
          </a:stretch>
        </p:blipFill>
        <p:spPr>
          <a:xfrm>
            <a:off x="1830375" y="2001051"/>
            <a:ext cx="6913463" cy="3877392"/>
          </a:xfrm>
          <a:prstGeom prst="rect">
            <a:avLst/>
          </a:prstGeom>
        </p:spPr>
      </p:pic>
    </p:spTree>
    <p:extLst>
      <p:ext uri="{BB962C8B-B14F-4D97-AF65-F5344CB8AC3E}">
        <p14:creationId xmlns:p14="http://schemas.microsoft.com/office/powerpoint/2010/main" val="3857476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Metrics for specifying non-functional requirements: </a:t>
            </a:r>
          </a:p>
        </p:txBody>
      </p:sp>
      <p:pic>
        <p:nvPicPr>
          <p:cNvPr id="5" name="Content Placeholder 4"/>
          <p:cNvPicPr>
            <a:picLocks noGrp="1" noChangeAspect="1"/>
          </p:cNvPicPr>
          <p:nvPr>
            <p:ph idx="1"/>
          </p:nvPr>
        </p:nvPicPr>
        <p:blipFill>
          <a:blip r:embed="rId2"/>
          <a:stretch>
            <a:fillRect/>
          </a:stretch>
        </p:blipFill>
        <p:spPr>
          <a:xfrm>
            <a:off x="668216" y="1690688"/>
            <a:ext cx="8739000" cy="4530237"/>
          </a:xfrm>
          <a:prstGeom prst="rect">
            <a:avLst/>
          </a:prstGeom>
        </p:spPr>
      </p:pic>
    </p:spTree>
    <p:extLst>
      <p:ext uri="{BB962C8B-B14F-4D97-AF65-F5344CB8AC3E}">
        <p14:creationId xmlns:p14="http://schemas.microsoft.com/office/powerpoint/2010/main" val="890233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Requirement Engineering:</a:t>
            </a:r>
          </a:p>
        </p:txBody>
      </p:sp>
      <p:pic>
        <p:nvPicPr>
          <p:cNvPr id="4" name="Content Placeholder 3"/>
          <p:cNvPicPr>
            <a:picLocks noGrp="1" noChangeAspect="1"/>
          </p:cNvPicPr>
          <p:nvPr>
            <p:ph idx="1"/>
          </p:nvPr>
        </p:nvPicPr>
        <p:blipFill>
          <a:blip r:embed="rId2"/>
          <a:stretch>
            <a:fillRect/>
          </a:stretch>
        </p:blipFill>
        <p:spPr>
          <a:xfrm>
            <a:off x="1383322" y="2246129"/>
            <a:ext cx="8493370" cy="3961240"/>
          </a:xfrm>
          <a:prstGeom prst="rect">
            <a:avLst/>
          </a:prstGeom>
        </p:spPr>
      </p:pic>
    </p:spTree>
    <p:extLst>
      <p:ext uri="{BB962C8B-B14F-4D97-AF65-F5344CB8AC3E}">
        <p14:creationId xmlns:p14="http://schemas.microsoft.com/office/powerpoint/2010/main" val="1114939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Requirements engineering:</a:t>
            </a:r>
            <a:endParaRPr lang="en-US" dirty="0"/>
          </a:p>
        </p:txBody>
      </p:sp>
      <p:sp>
        <p:nvSpPr>
          <p:cNvPr id="3" name="Content Placeholder 2"/>
          <p:cNvSpPr>
            <a:spLocks noGrp="1"/>
          </p:cNvSpPr>
          <p:nvPr>
            <p:ph idx="1"/>
          </p:nvPr>
        </p:nvSpPr>
        <p:spPr/>
        <p:txBody>
          <a:bodyPr/>
          <a:lstStyle/>
          <a:p>
            <a:pPr marL="0" indent="0">
              <a:buNone/>
            </a:pPr>
            <a:r>
              <a:rPr lang="en-US" dirty="0"/>
              <a:t>The process of finding out, analyzing, documenting and checking these services and constraints is called requirements engineering (RE).</a:t>
            </a:r>
          </a:p>
          <a:p>
            <a:pPr marL="0" indent="0">
              <a:buNone/>
            </a:pPr>
            <a:r>
              <a:rPr lang="en-GB" b="1" dirty="0"/>
              <a:t>Requirements engineering processes:</a:t>
            </a:r>
            <a:endParaRPr lang="en-US" b="1" dirty="0"/>
          </a:p>
          <a:p>
            <a:pPr marL="0" indent="0">
              <a:buNone/>
            </a:pPr>
            <a:r>
              <a:rPr lang="en-US" dirty="0"/>
              <a:t>However, there are a number of generic activities common to all processes</a:t>
            </a:r>
          </a:p>
          <a:p>
            <a:pPr marL="0" indent="0">
              <a:buNone/>
            </a:pPr>
            <a:r>
              <a:rPr lang="en-US" dirty="0"/>
              <a:t>Requirements elicitation and analysis;</a:t>
            </a:r>
          </a:p>
          <a:p>
            <a:pPr marL="0" indent="0">
              <a:buNone/>
            </a:pPr>
            <a:r>
              <a:rPr lang="en-US" dirty="0"/>
              <a:t>Requirements specification;</a:t>
            </a:r>
          </a:p>
          <a:p>
            <a:pPr marL="0" indent="0">
              <a:buNone/>
            </a:pPr>
            <a:r>
              <a:rPr lang="en-US" dirty="0"/>
              <a:t>Requirements validation;</a:t>
            </a:r>
          </a:p>
          <a:p>
            <a:pPr marL="0" indent="0">
              <a:buNone/>
            </a:pPr>
            <a:r>
              <a:rPr lang="en-US" dirty="0"/>
              <a:t>Requirements management;</a:t>
            </a:r>
          </a:p>
          <a:p>
            <a:pPr marL="0" indent="0">
              <a:buNone/>
            </a:pPr>
            <a:endParaRPr lang="en-US" dirty="0"/>
          </a:p>
        </p:txBody>
      </p:sp>
      <p:pic>
        <p:nvPicPr>
          <p:cNvPr id="4" name="Picture 3"/>
          <p:cNvPicPr>
            <a:picLocks noChangeAspect="1"/>
          </p:cNvPicPr>
          <p:nvPr/>
        </p:nvPicPr>
        <p:blipFill rotWithShape="1">
          <a:blip r:embed="rId3"/>
          <a:srcRect b="51195"/>
          <a:stretch/>
        </p:blipFill>
        <p:spPr>
          <a:xfrm>
            <a:off x="6693636" y="4176346"/>
            <a:ext cx="5161325" cy="2135554"/>
          </a:xfrm>
          <a:prstGeom prst="rect">
            <a:avLst/>
          </a:prstGeom>
        </p:spPr>
      </p:pic>
    </p:spTree>
    <p:extLst>
      <p:ext uri="{BB962C8B-B14F-4D97-AF65-F5344CB8AC3E}">
        <p14:creationId xmlns:p14="http://schemas.microsoft.com/office/powerpoint/2010/main" val="3856694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spiral view of the requirements engineering process :</a:t>
            </a:r>
          </a:p>
        </p:txBody>
      </p:sp>
      <p:pic>
        <p:nvPicPr>
          <p:cNvPr id="4" name="Content Placeholder 3"/>
          <p:cNvPicPr>
            <a:picLocks noGrp="1" noChangeAspect="1"/>
          </p:cNvPicPr>
          <p:nvPr>
            <p:ph idx="1"/>
          </p:nvPr>
        </p:nvPicPr>
        <p:blipFill>
          <a:blip r:embed="rId2"/>
          <a:stretch>
            <a:fillRect/>
          </a:stretch>
        </p:blipFill>
        <p:spPr>
          <a:xfrm>
            <a:off x="3574455" y="1825625"/>
            <a:ext cx="5043089" cy="4351338"/>
          </a:xfrm>
          <a:prstGeom prst="rect">
            <a:avLst/>
          </a:prstGeom>
        </p:spPr>
      </p:pic>
    </p:spTree>
    <p:extLst>
      <p:ext uri="{BB962C8B-B14F-4D97-AF65-F5344CB8AC3E}">
        <p14:creationId xmlns:p14="http://schemas.microsoft.com/office/powerpoint/2010/main" val="1284082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1925514"/>
            <a:ext cx="8153400" cy="1503485"/>
          </a:xfrm>
        </p:spPr>
        <p:txBody>
          <a:bodyPr>
            <a:normAutofit/>
          </a:bodyPr>
          <a:lstStyle/>
          <a:p>
            <a:r>
              <a:rPr lang="en-US" b="1" dirty="0"/>
              <a:t>Requirements elicitation</a:t>
            </a:r>
            <a:r>
              <a:rPr lang="en-US" dirty="0"/>
              <a:t/>
            </a:r>
            <a:br>
              <a:rPr lang="en-US" dirty="0"/>
            </a:br>
            <a:endParaRPr lang="en-US" dirty="0"/>
          </a:p>
        </p:txBody>
      </p:sp>
      <p:pic>
        <p:nvPicPr>
          <p:cNvPr id="3" name="Picture 2"/>
          <p:cNvPicPr>
            <a:picLocks noChangeAspect="1"/>
          </p:cNvPicPr>
          <p:nvPr/>
        </p:nvPicPr>
        <p:blipFill>
          <a:blip r:embed="rId2"/>
          <a:stretch>
            <a:fillRect/>
          </a:stretch>
        </p:blipFill>
        <p:spPr>
          <a:xfrm>
            <a:off x="2998178" y="2817934"/>
            <a:ext cx="5785338" cy="3779192"/>
          </a:xfrm>
          <a:prstGeom prst="rect">
            <a:avLst/>
          </a:prstGeom>
        </p:spPr>
      </p:pic>
    </p:spTree>
    <p:extLst>
      <p:ext uri="{BB962C8B-B14F-4D97-AF65-F5344CB8AC3E}">
        <p14:creationId xmlns:p14="http://schemas.microsoft.com/office/powerpoint/2010/main" val="685302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Requirement Elicitation:</a:t>
            </a:r>
          </a:p>
        </p:txBody>
      </p:sp>
      <p:pic>
        <p:nvPicPr>
          <p:cNvPr id="4" name="Content Placeholder 3"/>
          <p:cNvPicPr>
            <a:picLocks noGrp="1" noChangeAspect="1"/>
          </p:cNvPicPr>
          <p:nvPr>
            <p:ph idx="1"/>
          </p:nvPr>
        </p:nvPicPr>
        <p:blipFill>
          <a:blip r:embed="rId2"/>
          <a:stretch>
            <a:fillRect/>
          </a:stretch>
        </p:blipFill>
        <p:spPr>
          <a:xfrm>
            <a:off x="3120894" y="2044308"/>
            <a:ext cx="5950212" cy="3913971"/>
          </a:xfrm>
          <a:prstGeom prst="rect">
            <a:avLst/>
          </a:prstGeom>
        </p:spPr>
      </p:pic>
    </p:spTree>
    <p:extLst>
      <p:ext uri="{BB962C8B-B14F-4D97-AF65-F5344CB8AC3E}">
        <p14:creationId xmlns:p14="http://schemas.microsoft.com/office/powerpoint/2010/main" val="3338250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activities:</a:t>
            </a:r>
          </a:p>
        </p:txBody>
      </p:sp>
      <p:sp>
        <p:nvSpPr>
          <p:cNvPr id="3" name="Content Placeholder 2"/>
          <p:cNvSpPr>
            <a:spLocks noGrp="1"/>
          </p:cNvSpPr>
          <p:nvPr>
            <p:ph idx="1"/>
          </p:nvPr>
        </p:nvSpPr>
        <p:spPr/>
        <p:txBody>
          <a:bodyPr>
            <a:normAutofit fontScale="92500"/>
          </a:bodyPr>
          <a:lstStyle/>
          <a:p>
            <a:pPr marL="0" indent="0">
              <a:buNone/>
            </a:pPr>
            <a:r>
              <a:rPr lang="en-US" b="1" dirty="0"/>
              <a:t>Requirements discovery</a:t>
            </a:r>
          </a:p>
          <a:p>
            <a:r>
              <a:rPr lang="en-US" dirty="0"/>
              <a:t>Interacting with stakeholders to discover their requirements. Domain requirements are also discovered at this stage.</a:t>
            </a:r>
          </a:p>
          <a:p>
            <a:pPr marL="0" indent="0">
              <a:buNone/>
            </a:pPr>
            <a:r>
              <a:rPr lang="en-US" b="1" dirty="0"/>
              <a:t>Requirements classification and organization</a:t>
            </a:r>
          </a:p>
          <a:p>
            <a:r>
              <a:rPr lang="en-US" dirty="0"/>
              <a:t>Groups related requirements and organizes them into coherent clusters.</a:t>
            </a:r>
          </a:p>
          <a:p>
            <a:pPr marL="0" indent="0">
              <a:buNone/>
            </a:pPr>
            <a:r>
              <a:rPr lang="en-US" b="1" dirty="0"/>
              <a:t>Prioritization and negotiation</a:t>
            </a:r>
          </a:p>
          <a:p>
            <a:r>
              <a:rPr lang="en-US" dirty="0"/>
              <a:t>Prioritizing requirements and resolving requirements conflicts.</a:t>
            </a:r>
          </a:p>
          <a:p>
            <a:pPr marL="0" indent="0">
              <a:buNone/>
            </a:pPr>
            <a:r>
              <a:rPr lang="en-US" b="1" dirty="0"/>
              <a:t>Requirements specification</a:t>
            </a:r>
          </a:p>
          <a:p>
            <a:r>
              <a:rPr lang="en-US" dirty="0"/>
              <a:t>Requirements are documented and input into the next round of the spiral.</a:t>
            </a:r>
          </a:p>
          <a:p>
            <a:endParaRPr lang="en-US" dirty="0"/>
          </a:p>
        </p:txBody>
      </p:sp>
    </p:spTree>
    <p:extLst>
      <p:ext uri="{BB962C8B-B14F-4D97-AF65-F5344CB8AC3E}">
        <p14:creationId xmlns:p14="http://schemas.microsoft.com/office/powerpoint/2010/main" val="710247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Interviewing:</a:t>
            </a:r>
          </a:p>
        </p:txBody>
      </p:sp>
      <p:pic>
        <p:nvPicPr>
          <p:cNvPr id="4" name="Content Placeholder 3"/>
          <p:cNvPicPr>
            <a:picLocks noGrp="1" noChangeAspect="1"/>
          </p:cNvPicPr>
          <p:nvPr>
            <p:ph idx="1"/>
          </p:nvPr>
        </p:nvPicPr>
        <p:blipFill>
          <a:blip r:embed="rId2"/>
          <a:stretch>
            <a:fillRect/>
          </a:stretch>
        </p:blipFill>
        <p:spPr>
          <a:xfrm>
            <a:off x="7818844" y="2106978"/>
            <a:ext cx="3236017" cy="2767350"/>
          </a:xfrm>
          <a:prstGeom prst="rect">
            <a:avLst/>
          </a:prstGeom>
        </p:spPr>
      </p:pic>
      <p:sp>
        <p:nvSpPr>
          <p:cNvPr id="5" name="Rectangle 4"/>
          <p:cNvSpPr/>
          <p:nvPr/>
        </p:nvSpPr>
        <p:spPr>
          <a:xfrm>
            <a:off x="838200" y="1719630"/>
            <a:ext cx="6096000" cy="3416320"/>
          </a:xfrm>
          <a:prstGeom prst="rect">
            <a:avLst/>
          </a:prstGeom>
        </p:spPr>
        <p:txBody>
          <a:bodyPr>
            <a:spAutoFit/>
          </a:bodyPr>
          <a:lstStyle/>
          <a:p>
            <a:r>
              <a:rPr lang="en-US" sz="2400" dirty="0"/>
              <a:t>Formal or informal interviews with stakeholders are part of most RE processes.</a:t>
            </a:r>
          </a:p>
          <a:p>
            <a:r>
              <a:rPr lang="en-US" sz="2400" b="1" dirty="0"/>
              <a:t>Types of interview</a:t>
            </a:r>
          </a:p>
          <a:p>
            <a:endParaRPr lang="en-US" sz="2400" b="1" dirty="0"/>
          </a:p>
          <a:p>
            <a:pPr marL="285750" indent="-285750">
              <a:buFont typeface="Wingdings" panose="05000000000000000000" pitchFamily="2" charset="2"/>
              <a:buChar char="ü"/>
            </a:pPr>
            <a:r>
              <a:rPr lang="en-US" sz="2400" dirty="0"/>
              <a:t>Closed interviews based on pre-determined list of questions.</a:t>
            </a:r>
          </a:p>
          <a:p>
            <a:pPr marL="285750" indent="-285750">
              <a:buFont typeface="Wingdings" panose="05000000000000000000" pitchFamily="2" charset="2"/>
              <a:buChar char="ü"/>
            </a:pPr>
            <a:r>
              <a:rPr lang="en-US" sz="2400" dirty="0"/>
              <a:t>Open interviews where various issues are explored with stakeholders.</a:t>
            </a:r>
          </a:p>
          <a:p>
            <a:endParaRPr lang="en-US" sz="2400" dirty="0"/>
          </a:p>
        </p:txBody>
      </p:sp>
    </p:spTree>
    <p:extLst>
      <p:ext uri="{BB962C8B-B14F-4D97-AF65-F5344CB8AC3E}">
        <p14:creationId xmlns:p14="http://schemas.microsoft.com/office/powerpoint/2010/main" val="3310011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 Engineering: SDA</a:t>
            </a:r>
          </a:p>
        </p:txBody>
      </p:sp>
      <p:sp>
        <p:nvSpPr>
          <p:cNvPr id="3" name="Content Placeholder 2"/>
          <p:cNvSpPr>
            <a:spLocks noGrp="1"/>
          </p:cNvSpPr>
          <p:nvPr>
            <p:ph idx="1"/>
          </p:nvPr>
        </p:nvSpPr>
        <p:spPr/>
        <p:txBody>
          <a:bodyPr/>
          <a:lstStyle/>
          <a:p>
            <a:pPr marL="0" indent="0">
              <a:buNone/>
            </a:pPr>
            <a:r>
              <a:rPr lang="en-US" b="1" dirty="0"/>
              <a:t>Requirements:</a:t>
            </a:r>
          </a:p>
          <a:p>
            <a:r>
              <a:rPr lang="en-GB" dirty="0"/>
              <a:t>It may range from a high-level abstract statement of a service or of a system constraint to a detailed mathematical functional specification.</a:t>
            </a:r>
          </a:p>
          <a:p>
            <a:r>
              <a:rPr lang="en-GB" dirty="0"/>
              <a:t>This is inevitable as requirements may serve a dual function</a:t>
            </a:r>
          </a:p>
          <a:p>
            <a:pPr lvl="1"/>
            <a:r>
              <a:rPr lang="en-GB" dirty="0"/>
              <a:t>May be the basis for a bid for a contract - therefore must be open to interpretation;</a:t>
            </a:r>
          </a:p>
          <a:p>
            <a:pPr lvl="1"/>
            <a:r>
              <a:rPr lang="en-GB" dirty="0"/>
              <a:t>May be the basis for the contract itself - therefore must be defined in detail;</a:t>
            </a:r>
          </a:p>
          <a:p>
            <a:pPr lvl="1"/>
            <a:r>
              <a:rPr lang="en-GB" dirty="0"/>
              <a:t>Both these statements may be called requirements.</a:t>
            </a:r>
          </a:p>
          <a:p>
            <a:pPr marL="0" indent="0">
              <a:buNone/>
            </a:pPr>
            <a:endParaRPr lang="en-US" dirty="0"/>
          </a:p>
        </p:txBody>
      </p:sp>
    </p:spTree>
    <p:extLst>
      <p:ext uri="{BB962C8B-B14F-4D97-AF65-F5344CB8AC3E}">
        <p14:creationId xmlns:p14="http://schemas.microsoft.com/office/powerpoint/2010/main" val="2072919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Interviews can be….</a:t>
            </a:r>
          </a:p>
        </p:txBody>
      </p:sp>
      <p:pic>
        <p:nvPicPr>
          <p:cNvPr id="4" name="Content Placeholder 3"/>
          <p:cNvPicPr>
            <a:picLocks noGrp="1" noChangeAspect="1"/>
          </p:cNvPicPr>
          <p:nvPr>
            <p:ph idx="1"/>
          </p:nvPr>
        </p:nvPicPr>
        <p:blipFill>
          <a:blip r:embed="rId2"/>
          <a:stretch>
            <a:fillRect/>
          </a:stretch>
        </p:blipFill>
        <p:spPr>
          <a:xfrm>
            <a:off x="601424" y="1874810"/>
            <a:ext cx="3039208" cy="2617244"/>
          </a:xfrm>
          <a:prstGeom prst="rect">
            <a:avLst/>
          </a:prstGeom>
        </p:spPr>
      </p:pic>
      <p:pic>
        <p:nvPicPr>
          <p:cNvPr id="5" name="Picture 4"/>
          <p:cNvPicPr>
            <a:picLocks noChangeAspect="1"/>
          </p:cNvPicPr>
          <p:nvPr/>
        </p:nvPicPr>
        <p:blipFill>
          <a:blip r:embed="rId3"/>
          <a:stretch>
            <a:fillRect/>
          </a:stretch>
        </p:blipFill>
        <p:spPr>
          <a:xfrm>
            <a:off x="7736274" y="1734949"/>
            <a:ext cx="3070197" cy="2757105"/>
          </a:xfrm>
          <a:prstGeom prst="rect">
            <a:avLst/>
          </a:prstGeom>
        </p:spPr>
      </p:pic>
      <p:pic>
        <p:nvPicPr>
          <p:cNvPr id="6" name="Picture 5"/>
          <p:cNvPicPr>
            <a:picLocks noChangeAspect="1"/>
          </p:cNvPicPr>
          <p:nvPr/>
        </p:nvPicPr>
        <p:blipFill rotWithShape="1">
          <a:blip r:embed="rId4"/>
          <a:srcRect t="12091"/>
          <a:stretch/>
        </p:blipFill>
        <p:spPr>
          <a:xfrm>
            <a:off x="3027760" y="4492054"/>
            <a:ext cx="4796916" cy="2206869"/>
          </a:xfrm>
          <a:prstGeom prst="rect">
            <a:avLst/>
          </a:prstGeom>
        </p:spPr>
      </p:pic>
      <p:sp>
        <p:nvSpPr>
          <p:cNvPr id="8" name="TextBox 7"/>
          <p:cNvSpPr txBox="1"/>
          <p:nvPr/>
        </p:nvSpPr>
        <p:spPr>
          <a:xfrm>
            <a:off x="4475285" y="2098110"/>
            <a:ext cx="303334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accent1"/>
                </a:solidFill>
              </a:rPr>
              <a:t>One-to-one interviews</a:t>
            </a:r>
          </a:p>
          <a:p>
            <a:pPr marL="285750" indent="-285750">
              <a:buFont typeface="Arial" panose="020B0604020202020204" pitchFamily="34" charset="0"/>
              <a:buChar char="•"/>
            </a:pPr>
            <a:r>
              <a:rPr lang="en-US" sz="2400" dirty="0">
                <a:solidFill>
                  <a:schemeClr val="accent1"/>
                </a:solidFill>
              </a:rPr>
              <a:t>Group interviews</a:t>
            </a:r>
          </a:p>
          <a:p>
            <a:pPr marL="285750" indent="-285750">
              <a:buFont typeface="Arial" panose="020B0604020202020204" pitchFamily="34" charset="0"/>
              <a:buChar char="•"/>
            </a:pPr>
            <a:r>
              <a:rPr lang="en-US" sz="2400" dirty="0">
                <a:solidFill>
                  <a:schemeClr val="accent1"/>
                </a:solidFill>
              </a:rPr>
              <a:t>Written Interviews</a:t>
            </a:r>
          </a:p>
        </p:txBody>
      </p:sp>
    </p:spTree>
    <p:extLst>
      <p:ext uri="{BB962C8B-B14F-4D97-AF65-F5344CB8AC3E}">
        <p14:creationId xmlns:p14="http://schemas.microsoft.com/office/powerpoint/2010/main" val="3786157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interviews:</a:t>
            </a:r>
          </a:p>
        </p:txBody>
      </p:sp>
      <p:sp>
        <p:nvSpPr>
          <p:cNvPr id="3" name="Content Placeholder 2"/>
          <p:cNvSpPr>
            <a:spLocks noGrp="1"/>
          </p:cNvSpPr>
          <p:nvPr>
            <p:ph idx="1"/>
          </p:nvPr>
        </p:nvSpPr>
        <p:spPr/>
        <p:txBody>
          <a:bodyPr/>
          <a:lstStyle/>
          <a:p>
            <a:r>
              <a:rPr lang="en-US" dirty="0"/>
              <a:t>Application specialists may use language to describe their work that isn’t easy for the requirements engineer to understand.</a:t>
            </a:r>
          </a:p>
          <a:p>
            <a:r>
              <a:rPr lang="en-US" dirty="0"/>
              <a:t>Interviews are not good for understanding domain requirements</a:t>
            </a:r>
          </a:p>
          <a:p>
            <a:r>
              <a:rPr lang="en-US" dirty="0"/>
              <a:t>Requirements engineers cannot understand specific domain terminology;</a:t>
            </a:r>
          </a:p>
          <a:p>
            <a:r>
              <a:rPr lang="en-US" dirty="0"/>
              <a:t>Some domain knowledge is so familiar that people find it hard to articulate or think that it isn’t worth articulating.</a:t>
            </a:r>
          </a:p>
          <a:p>
            <a:endParaRPr lang="en-US" dirty="0"/>
          </a:p>
        </p:txBody>
      </p:sp>
    </p:spTree>
    <p:extLst>
      <p:ext uri="{BB962C8B-B14F-4D97-AF65-F5344CB8AC3E}">
        <p14:creationId xmlns:p14="http://schemas.microsoft.com/office/powerpoint/2010/main" val="1482658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Sometimes we have customers like this…</a:t>
            </a:r>
          </a:p>
        </p:txBody>
      </p:sp>
      <p:pic>
        <p:nvPicPr>
          <p:cNvPr id="4" name="Content Placeholder 3"/>
          <p:cNvPicPr>
            <a:picLocks noGrp="1" noChangeAspect="1"/>
          </p:cNvPicPr>
          <p:nvPr>
            <p:ph idx="1"/>
          </p:nvPr>
        </p:nvPicPr>
        <p:blipFill>
          <a:blip r:embed="rId2"/>
          <a:stretch>
            <a:fillRect/>
          </a:stretch>
        </p:blipFill>
        <p:spPr>
          <a:xfrm>
            <a:off x="1562087" y="1837593"/>
            <a:ext cx="9067825" cy="4415893"/>
          </a:xfrm>
          <a:prstGeom prst="rect">
            <a:avLst/>
          </a:prstGeom>
        </p:spPr>
      </p:pic>
    </p:spTree>
    <p:extLst>
      <p:ext uri="{BB962C8B-B14F-4D97-AF65-F5344CB8AC3E}">
        <p14:creationId xmlns:p14="http://schemas.microsoft.com/office/powerpoint/2010/main" val="240604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 and Ethnographic Studies:</a:t>
            </a:r>
          </a:p>
        </p:txBody>
      </p:sp>
      <p:sp>
        <p:nvSpPr>
          <p:cNvPr id="3" name="Content Placeholder 2"/>
          <p:cNvSpPr>
            <a:spLocks noGrp="1"/>
          </p:cNvSpPr>
          <p:nvPr>
            <p:ph idx="1"/>
          </p:nvPr>
        </p:nvSpPr>
        <p:spPr>
          <a:xfrm>
            <a:off x="838200" y="1825625"/>
            <a:ext cx="10515600" cy="2552944"/>
          </a:xfrm>
        </p:spPr>
        <p:txBody>
          <a:bodyPr/>
          <a:lstStyle/>
          <a:p>
            <a:r>
              <a:rPr lang="en-US" dirty="0"/>
              <a:t>Ethnography is an indirect methodology where consumers’ natural behavior in their everyday environment is observed.</a:t>
            </a:r>
          </a:p>
          <a:p>
            <a:r>
              <a:rPr lang="en-US" dirty="0"/>
              <a:t>A social scientist spends a considerable time observing and analyzing how people actually work.</a:t>
            </a:r>
          </a:p>
          <a:p>
            <a:r>
              <a:rPr lang="en-US" dirty="0"/>
              <a:t>People do not have to explain or articulate their work.</a:t>
            </a:r>
          </a:p>
          <a:p>
            <a:pPr marL="0" indent="0">
              <a:buNone/>
            </a:pPr>
            <a:endParaRPr lang="en-US" dirty="0"/>
          </a:p>
        </p:txBody>
      </p:sp>
      <p:pic>
        <p:nvPicPr>
          <p:cNvPr id="4" name="Picture 3"/>
          <p:cNvPicPr>
            <a:picLocks noChangeAspect="1"/>
          </p:cNvPicPr>
          <p:nvPr/>
        </p:nvPicPr>
        <p:blipFill>
          <a:blip r:embed="rId2"/>
          <a:stretch>
            <a:fillRect/>
          </a:stretch>
        </p:blipFill>
        <p:spPr>
          <a:xfrm>
            <a:off x="6374423" y="4264270"/>
            <a:ext cx="4618892" cy="2347546"/>
          </a:xfrm>
          <a:prstGeom prst="rect">
            <a:avLst/>
          </a:prstGeom>
        </p:spPr>
      </p:pic>
    </p:spTree>
    <p:extLst>
      <p:ext uri="{BB962C8B-B14F-4D97-AF65-F5344CB8AC3E}">
        <p14:creationId xmlns:p14="http://schemas.microsoft.com/office/powerpoint/2010/main" val="18208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Scope of ethnography:</a:t>
            </a:r>
            <a:endParaRPr lang="en-US" dirty="0"/>
          </a:p>
        </p:txBody>
      </p:sp>
      <p:sp>
        <p:nvSpPr>
          <p:cNvPr id="3" name="Content Placeholder 2"/>
          <p:cNvSpPr>
            <a:spLocks noGrp="1"/>
          </p:cNvSpPr>
          <p:nvPr>
            <p:ph idx="1"/>
          </p:nvPr>
        </p:nvSpPr>
        <p:spPr/>
        <p:txBody>
          <a:bodyPr/>
          <a:lstStyle/>
          <a:p>
            <a:r>
              <a:rPr lang="en-GB" dirty="0"/>
              <a:t>Requirements that are derived from the way that people actually work rather than the way I which process definitions suggest that they ought to work.</a:t>
            </a:r>
          </a:p>
          <a:p>
            <a:pPr marL="0" indent="0">
              <a:buNone/>
            </a:pPr>
            <a:endParaRPr lang="en-GB" dirty="0"/>
          </a:p>
          <a:p>
            <a:r>
              <a:rPr lang="en-GB" dirty="0"/>
              <a:t>Ethnography is effective for understanding existing processes but cannot identify new features that should be added to a system.</a:t>
            </a:r>
          </a:p>
          <a:p>
            <a:endParaRPr lang="en-US" dirty="0"/>
          </a:p>
        </p:txBody>
      </p:sp>
    </p:spTree>
    <p:extLst>
      <p:ext uri="{BB962C8B-B14F-4D97-AF65-F5344CB8AC3E}">
        <p14:creationId xmlns:p14="http://schemas.microsoft.com/office/powerpoint/2010/main" val="2897314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Passive Observation:</a:t>
            </a:r>
          </a:p>
          <a:p>
            <a:pPr marL="0" indent="0">
              <a:buNone/>
            </a:pPr>
            <a:r>
              <a:rPr lang="en-US" sz="2400" dirty="0"/>
              <a:t>   No interference with task performers</a:t>
            </a:r>
          </a:p>
          <a:p>
            <a:endParaRPr lang="en-US" dirty="0"/>
          </a:p>
          <a:p>
            <a:r>
              <a:rPr lang="en-US" b="1" dirty="0"/>
              <a:t>Active</a:t>
            </a:r>
            <a:r>
              <a:rPr lang="en-US" dirty="0"/>
              <a:t> </a:t>
            </a:r>
            <a:r>
              <a:rPr lang="en-US" b="1" dirty="0"/>
              <a:t>Observation:</a:t>
            </a:r>
          </a:p>
          <a:p>
            <a:pPr marL="0" indent="0">
              <a:buNone/>
            </a:pPr>
            <a:r>
              <a:rPr lang="en-US" b="1" dirty="0"/>
              <a:t>   </a:t>
            </a:r>
            <a:r>
              <a:rPr lang="en-US" sz="2400" dirty="0"/>
              <a:t>You get involved in the task even become a team member.</a:t>
            </a:r>
            <a:endParaRPr lang="en-US" dirty="0"/>
          </a:p>
        </p:txBody>
      </p:sp>
    </p:spTree>
    <p:extLst>
      <p:ext uri="{BB962C8B-B14F-4D97-AF65-F5344CB8AC3E}">
        <p14:creationId xmlns:p14="http://schemas.microsoft.com/office/powerpoint/2010/main" val="1883551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Brainstorming:</a:t>
            </a:r>
          </a:p>
        </p:txBody>
      </p:sp>
      <p:sp>
        <p:nvSpPr>
          <p:cNvPr id="3" name="Content Placeholder 2"/>
          <p:cNvSpPr>
            <a:spLocks noGrp="1"/>
          </p:cNvSpPr>
          <p:nvPr>
            <p:ph idx="1"/>
          </p:nvPr>
        </p:nvSpPr>
        <p:spPr>
          <a:xfrm>
            <a:off x="838200" y="1825625"/>
            <a:ext cx="4507523" cy="4351338"/>
          </a:xfrm>
        </p:spPr>
        <p:txBody>
          <a:bodyPr/>
          <a:lstStyle/>
          <a:p>
            <a:pPr marL="0" indent="0">
              <a:buNone/>
            </a:pPr>
            <a:r>
              <a:rPr lang="en-US" dirty="0"/>
              <a:t>An informal debate is held among various stakeholders and their inputs are recorded for further requirements.</a:t>
            </a:r>
          </a:p>
        </p:txBody>
      </p:sp>
      <p:pic>
        <p:nvPicPr>
          <p:cNvPr id="4" name="Picture 3"/>
          <p:cNvPicPr>
            <a:picLocks noChangeAspect="1"/>
          </p:cNvPicPr>
          <p:nvPr/>
        </p:nvPicPr>
        <p:blipFill>
          <a:blip r:embed="rId2"/>
          <a:stretch>
            <a:fillRect/>
          </a:stretch>
        </p:blipFill>
        <p:spPr>
          <a:xfrm>
            <a:off x="5699224" y="1218100"/>
            <a:ext cx="5554930" cy="4391391"/>
          </a:xfrm>
          <a:prstGeom prst="rect">
            <a:avLst/>
          </a:prstGeom>
        </p:spPr>
      </p:pic>
    </p:spTree>
    <p:extLst>
      <p:ext uri="{BB962C8B-B14F-4D97-AF65-F5344CB8AC3E}">
        <p14:creationId xmlns:p14="http://schemas.microsoft.com/office/powerpoint/2010/main" val="2392953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Stories and scenarios:</a:t>
            </a:r>
          </a:p>
        </p:txBody>
      </p:sp>
      <p:sp>
        <p:nvSpPr>
          <p:cNvPr id="3" name="Content Placeholder 2"/>
          <p:cNvSpPr>
            <a:spLocks noGrp="1"/>
          </p:cNvSpPr>
          <p:nvPr>
            <p:ph idx="1"/>
          </p:nvPr>
        </p:nvSpPr>
        <p:spPr/>
        <p:txBody>
          <a:bodyPr/>
          <a:lstStyle/>
          <a:p>
            <a:r>
              <a:rPr lang="en-US" dirty="0"/>
              <a:t>Scenarios and user stories are real-life examples of how a system can be used.</a:t>
            </a:r>
          </a:p>
          <a:p>
            <a:r>
              <a:rPr lang="en-US" dirty="0"/>
              <a:t>Stories and scenarios are a description of how a system may be used for a particular task.</a:t>
            </a:r>
          </a:p>
          <a:p>
            <a:r>
              <a:rPr lang="en-US" dirty="0"/>
              <a:t>Because they are based on a practical situation, stakeholders can relate to them and can comment on their situation with respect to the story.</a:t>
            </a:r>
          </a:p>
          <a:p>
            <a:endParaRPr lang="en-US" dirty="0"/>
          </a:p>
        </p:txBody>
      </p:sp>
    </p:spTree>
    <p:extLst>
      <p:ext uri="{BB962C8B-B14F-4D97-AF65-F5344CB8AC3E}">
        <p14:creationId xmlns:p14="http://schemas.microsoft.com/office/powerpoint/2010/main" val="3174809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of requirements elicitation:</a:t>
            </a:r>
          </a:p>
        </p:txBody>
      </p:sp>
      <p:sp>
        <p:nvSpPr>
          <p:cNvPr id="3" name="Content Placeholder 2"/>
          <p:cNvSpPr>
            <a:spLocks noGrp="1"/>
          </p:cNvSpPr>
          <p:nvPr>
            <p:ph idx="1"/>
          </p:nvPr>
        </p:nvSpPr>
        <p:spPr/>
        <p:txBody>
          <a:bodyPr/>
          <a:lstStyle/>
          <a:p>
            <a:r>
              <a:rPr lang="en-US" dirty="0"/>
              <a:t>Stakeholders don’t know what they really want.</a:t>
            </a:r>
          </a:p>
          <a:p>
            <a:r>
              <a:rPr lang="en-US" dirty="0"/>
              <a:t>Stakeholders express requirements in their own terms.</a:t>
            </a:r>
          </a:p>
          <a:p>
            <a:r>
              <a:rPr lang="en-US" dirty="0"/>
              <a:t>Different stakeholders may have conflicting requirements.</a:t>
            </a:r>
          </a:p>
          <a:p>
            <a:r>
              <a:rPr lang="en-US" dirty="0"/>
              <a:t>The requirements change during the analysis process. New stakeholders may emerge and the business environment may change</a:t>
            </a:r>
          </a:p>
        </p:txBody>
      </p:sp>
    </p:spTree>
    <p:extLst>
      <p:ext uri="{BB962C8B-B14F-4D97-AF65-F5344CB8AC3E}">
        <p14:creationId xmlns:p14="http://schemas.microsoft.com/office/powerpoint/2010/main" val="2257886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838200" y="118060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t>2. Requirements specification</a:t>
            </a:r>
          </a:p>
        </p:txBody>
      </p:sp>
      <p:pic>
        <p:nvPicPr>
          <p:cNvPr id="5" name="Picture 4"/>
          <p:cNvPicPr>
            <a:picLocks noChangeAspect="1"/>
          </p:cNvPicPr>
          <p:nvPr/>
        </p:nvPicPr>
        <p:blipFill>
          <a:blip r:embed="rId2"/>
          <a:stretch>
            <a:fillRect/>
          </a:stretch>
        </p:blipFill>
        <p:spPr>
          <a:xfrm>
            <a:off x="3100253" y="1959563"/>
            <a:ext cx="6156960" cy="3717836"/>
          </a:xfrm>
          <a:prstGeom prst="rect">
            <a:avLst/>
          </a:prstGeom>
        </p:spPr>
      </p:pic>
    </p:spTree>
    <p:extLst>
      <p:ext uri="{BB962C8B-B14F-4D97-AF65-F5344CB8AC3E}">
        <p14:creationId xmlns:p14="http://schemas.microsoft.com/office/powerpoint/2010/main" val="3100871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Requirement:</a:t>
            </a:r>
          </a:p>
        </p:txBody>
      </p:sp>
      <p:sp>
        <p:nvSpPr>
          <p:cNvPr id="3" name="Content Placeholder 2"/>
          <p:cNvSpPr>
            <a:spLocks noGrp="1"/>
          </p:cNvSpPr>
          <p:nvPr>
            <p:ph idx="1"/>
          </p:nvPr>
        </p:nvSpPr>
        <p:spPr/>
        <p:txBody>
          <a:bodyPr/>
          <a:lstStyle/>
          <a:p>
            <a:pPr marL="0" indent="0">
              <a:buNone/>
            </a:pPr>
            <a:r>
              <a:rPr lang="en-US" dirty="0"/>
              <a:t>User Requirement:</a:t>
            </a:r>
          </a:p>
          <a:p>
            <a:r>
              <a:rPr lang="en-US" sz="1800" dirty="0"/>
              <a:t>Written for customers.</a:t>
            </a:r>
          </a:p>
          <a:p>
            <a:r>
              <a:rPr lang="en-US" sz="1800" dirty="0"/>
              <a:t>Often written in natural language (no technical details)</a:t>
            </a:r>
          </a:p>
          <a:p>
            <a:pPr marL="0" indent="0">
              <a:buNone/>
            </a:pPr>
            <a:endParaRPr lang="en-US" dirty="0"/>
          </a:p>
          <a:p>
            <a:pPr marL="0" indent="0">
              <a:buNone/>
            </a:pPr>
            <a:r>
              <a:rPr lang="en-US" dirty="0"/>
              <a:t>System Requirement:</a:t>
            </a:r>
          </a:p>
          <a:p>
            <a:r>
              <a:rPr lang="en-US" sz="1800" dirty="0"/>
              <a:t>Written for developers</a:t>
            </a:r>
          </a:p>
          <a:p>
            <a:r>
              <a:rPr lang="en-US" sz="1800" dirty="0"/>
              <a:t>Detailed functional and non-functional requirements discussed.</a:t>
            </a:r>
          </a:p>
          <a:p>
            <a:r>
              <a:rPr lang="en-US" sz="1800" dirty="0"/>
              <a:t>Include clear implementation details</a:t>
            </a:r>
          </a:p>
          <a:p>
            <a:pPr marL="0" indent="0">
              <a:buNone/>
            </a:pPr>
            <a:endParaRPr lang="en-US" dirty="0"/>
          </a:p>
        </p:txBody>
      </p:sp>
      <p:pic>
        <p:nvPicPr>
          <p:cNvPr id="4" name="Picture 3"/>
          <p:cNvPicPr>
            <a:picLocks noChangeAspect="1"/>
          </p:cNvPicPr>
          <p:nvPr/>
        </p:nvPicPr>
        <p:blipFill>
          <a:blip r:embed="rId2"/>
          <a:stretch>
            <a:fillRect/>
          </a:stretch>
        </p:blipFill>
        <p:spPr>
          <a:xfrm>
            <a:off x="9891346" y="1477107"/>
            <a:ext cx="1163515" cy="1163515"/>
          </a:xfrm>
          <a:prstGeom prst="rect">
            <a:avLst/>
          </a:prstGeom>
        </p:spPr>
      </p:pic>
      <p:pic>
        <p:nvPicPr>
          <p:cNvPr id="5" name="Picture 4"/>
          <p:cNvPicPr>
            <a:picLocks noChangeAspect="1"/>
          </p:cNvPicPr>
          <p:nvPr/>
        </p:nvPicPr>
        <p:blipFill>
          <a:blip r:embed="rId3"/>
          <a:stretch>
            <a:fillRect/>
          </a:stretch>
        </p:blipFill>
        <p:spPr>
          <a:xfrm>
            <a:off x="7323991" y="3314700"/>
            <a:ext cx="1345224" cy="984116"/>
          </a:xfrm>
          <a:prstGeom prst="rect">
            <a:avLst/>
          </a:prstGeom>
        </p:spPr>
      </p:pic>
    </p:spTree>
    <p:extLst>
      <p:ext uri="{BB962C8B-B14F-4D97-AF65-F5344CB8AC3E}">
        <p14:creationId xmlns:p14="http://schemas.microsoft.com/office/powerpoint/2010/main" val="3989033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887049" y="435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Requirements specification</a:t>
            </a:r>
            <a:br>
              <a:rPr lang="en-US" dirty="0"/>
            </a:br>
            <a:endParaRPr lang="en-US" dirty="0"/>
          </a:p>
        </p:txBody>
      </p:sp>
      <p:sp>
        <p:nvSpPr>
          <p:cNvPr id="5" name="Content Placeholder 2"/>
          <p:cNvSpPr>
            <a:spLocks noGrp="1"/>
          </p:cNvSpPr>
          <p:nvPr/>
        </p:nvSpPr>
        <p:spPr>
          <a:xfrm>
            <a:off x="887049" y="1681310"/>
            <a:ext cx="10515600" cy="45658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The process of writing down the user and system requirements in a requirements document.</a:t>
            </a:r>
          </a:p>
          <a:p>
            <a:endParaRPr lang="en-US" dirty="0"/>
          </a:p>
        </p:txBody>
      </p:sp>
      <p:pic>
        <p:nvPicPr>
          <p:cNvPr id="6" name="Picture 5"/>
          <p:cNvPicPr>
            <a:picLocks noChangeAspect="1"/>
          </p:cNvPicPr>
          <p:nvPr/>
        </p:nvPicPr>
        <p:blipFill>
          <a:blip r:embed="rId2"/>
          <a:stretch>
            <a:fillRect/>
          </a:stretch>
        </p:blipFill>
        <p:spPr>
          <a:xfrm>
            <a:off x="7018224" y="3812869"/>
            <a:ext cx="3734548" cy="2609782"/>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3"/>
          <a:stretch>
            <a:fillRect/>
          </a:stretch>
        </p:blipFill>
        <p:spPr>
          <a:xfrm>
            <a:off x="789351" y="3812869"/>
            <a:ext cx="4449807" cy="25039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35306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838200" y="33278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Ways of writing a system requirements specification:</a:t>
            </a:r>
          </a:p>
        </p:txBody>
      </p:sp>
      <p:graphicFrame>
        <p:nvGraphicFramePr>
          <p:cNvPr id="2" name="Table 1"/>
          <p:cNvGraphicFramePr>
            <a:graphicFrameLocks noGrp="1"/>
          </p:cNvGraphicFramePr>
          <p:nvPr>
            <p:extLst>
              <p:ext uri="{D42A27DB-BD31-4B8C-83A1-F6EECF244321}">
                <p14:modId xmlns:p14="http://schemas.microsoft.com/office/powerpoint/2010/main" val="2960976240"/>
              </p:ext>
            </p:extLst>
          </p:nvPr>
        </p:nvGraphicFramePr>
        <p:xfrm>
          <a:off x="1919653" y="1888958"/>
          <a:ext cx="8234999" cy="1956041"/>
        </p:xfrm>
        <a:graphic>
          <a:graphicData uri="http://schemas.openxmlformats.org/drawingml/2006/table">
            <a:tbl>
              <a:tblPr/>
              <a:tblGrid>
                <a:gridCol w="1801406">
                  <a:extLst>
                    <a:ext uri="{9D8B030D-6E8A-4147-A177-3AD203B41FA5}">
                      <a16:colId xmlns:a16="http://schemas.microsoft.com/office/drawing/2014/main" val="2788003259"/>
                    </a:ext>
                  </a:extLst>
                </a:gridCol>
                <a:gridCol w="6433593">
                  <a:extLst>
                    <a:ext uri="{9D8B030D-6E8A-4147-A177-3AD203B41FA5}">
                      <a16:colId xmlns:a16="http://schemas.microsoft.com/office/drawing/2014/main" val="1053316369"/>
                    </a:ext>
                  </a:extLst>
                </a:gridCol>
              </a:tblGrid>
              <a:tr h="44147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a:ln>
                            <a:noFill/>
                          </a:ln>
                          <a:solidFill>
                            <a:srgbClr val="000000"/>
                          </a:solidFill>
                          <a:effectLst/>
                          <a:latin typeface="Arial"/>
                          <a:ea typeface="Times New Roman" charset="0"/>
                          <a:cs typeface="Arial"/>
                        </a:rPr>
                        <a:t>Notation</a:t>
                      </a:r>
                      <a:endParaRPr kumimoji="0" lang="en-US" sz="1400" b="1" i="0" u="none" strike="noStrike" cap="none" normalizeH="0" baseline="0" dirty="0">
                        <a:ln>
                          <a:noFill/>
                        </a:ln>
                        <a:solidFill>
                          <a:srgbClr val="FFFFFF"/>
                        </a:solidFill>
                        <a:effectLst/>
                        <a:latin typeface="Arial"/>
                        <a:ea typeface="Arial" charset="0"/>
                        <a:cs typeface="Arial"/>
                      </a:endParaRPr>
                    </a:p>
                  </a:txBody>
                  <a:tcPr marL="73025" marR="73025" marT="91440" marB="9144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000000"/>
                          </a:solidFill>
                          <a:effectLst/>
                          <a:latin typeface="Arial"/>
                          <a:ea typeface="Times New Roman" charset="0"/>
                          <a:cs typeface="Arial"/>
                        </a:rPr>
                        <a:t>Description</a:t>
                      </a:r>
                    </a:p>
                  </a:txBody>
                  <a:tcPr marL="73025" marR="73025" marT="91440" marB="9144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370422689"/>
                  </a:ext>
                </a:extLst>
              </a:tr>
              <a:tr h="69952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a:ln>
                            <a:noFill/>
                          </a:ln>
                          <a:solidFill>
                            <a:srgbClr val="000000"/>
                          </a:solidFill>
                          <a:effectLst/>
                          <a:latin typeface="Arial"/>
                          <a:ea typeface="Times New Roman" charset="0"/>
                          <a:cs typeface="Arial"/>
                        </a:rPr>
                        <a:t>Natural language</a:t>
                      </a:r>
                    </a:p>
                  </a:txBody>
                  <a:tcPr marL="73025" marR="73025" marT="0" marB="9144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a:ea typeface="Times New Roman" charset="0"/>
                          <a:cs typeface="Arial"/>
                        </a:rPr>
                        <a:t>The requirements are written using numbered sentences in natural language. Each sentence should express one requirement.</a:t>
                      </a:r>
                    </a:p>
                  </a:txBody>
                  <a:tcPr marL="73025" marR="73025" marT="0" marB="9144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3667340084"/>
                  </a:ext>
                </a:extLst>
              </a:tr>
              <a:tr h="81503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a:ea typeface="Times New Roman" charset="0"/>
                          <a:cs typeface="Arial"/>
                        </a:rPr>
                        <a:t>Structured natural language </a:t>
                      </a:r>
                    </a:p>
                  </a:txBody>
                  <a:tcPr marL="73025" marR="73025" marT="0" marB="9144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a:ea typeface="Times New Roman" charset="0"/>
                          <a:cs typeface="Arial"/>
                        </a:rPr>
                        <a:t>The requirements are written in natural language on a standard form or template. Each field provides information about an aspect of the requirement.</a:t>
                      </a:r>
                    </a:p>
                  </a:txBody>
                  <a:tcPr marL="73025" marR="73025" marT="0" marB="9144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2340235247"/>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494122927"/>
              </p:ext>
            </p:extLst>
          </p:nvPr>
        </p:nvGraphicFramePr>
        <p:xfrm>
          <a:off x="1919654" y="3844999"/>
          <a:ext cx="8234998" cy="2315169"/>
        </p:xfrm>
        <a:graphic>
          <a:graphicData uri="http://schemas.openxmlformats.org/drawingml/2006/table">
            <a:tbl>
              <a:tblPr/>
              <a:tblGrid>
                <a:gridCol w="1801406">
                  <a:extLst>
                    <a:ext uri="{9D8B030D-6E8A-4147-A177-3AD203B41FA5}">
                      <a16:colId xmlns:a16="http://schemas.microsoft.com/office/drawing/2014/main" val="1916681825"/>
                    </a:ext>
                  </a:extLst>
                </a:gridCol>
                <a:gridCol w="6433592">
                  <a:extLst>
                    <a:ext uri="{9D8B030D-6E8A-4147-A177-3AD203B41FA5}">
                      <a16:colId xmlns:a16="http://schemas.microsoft.com/office/drawing/2014/main" val="1755909823"/>
                    </a:ext>
                  </a:extLst>
                </a:gridCol>
              </a:tblGrid>
              <a:tr h="81906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a:ea typeface="Times New Roman" charset="0"/>
                          <a:cs typeface="Arial"/>
                        </a:rPr>
                        <a:t>Graphical notations</a:t>
                      </a:r>
                    </a:p>
                  </a:txBody>
                  <a:tcPr marL="73025" marR="73025" marT="0" marB="9144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a:ea typeface="Times New Roman" charset="0"/>
                          <a:cs typeface="Arial"/>
                        </a:rPr>
                        <a:t>Graphical models, supplemented by text annotations, are used to define the functional requirements for the system; UML use case and sequence diagrams are commonly used.</a:t>
                      </a:r>
                    </a:p>
                  </a:txBody>
                  <a:tcPr marL="73025" marR="73025" marT="0" marB="9144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2671919165"/>
                  </a:ext>
                </a:extLst>
              </a:tr>
              <a:tr h="14961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a:ea typeface="Times New Roman" charset="0"/>
                          <a:cs typeface="Arial"/>
                        </a:rPr>
                        <a:t>Mathematical specifications</a:t>
                      </a:r>
                    </a:p>
                  </a:txBody>
                  <a:tcPr marL="73025" marR="73025" marT="0" marB="9144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a:ea typeface="Times New Roman" charset="0"/>
                          <a:cs typeface="Arial"/>
                        </a:rPr>
                        <a:t>These notations are based on mathematical concepts such as finite-state machines or sets. Although these unambiguous specifications can reduce the ambiguity in a requirements document, most customers don’t understand a formal specification. They cannot check that it represents what they want and are reluctant to accept it as a system contract</a:t>
                      </a:r>
                    </a:p>
                  </a:txBody>
                  <a:tcPr marL="73025" marR="73025" marT="0" marB="91440"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2150472856"/>
                  </a:ext>
                </a:extLst>
              </a:tr>
            </a:tbl>
          </a:graphicData>
        </a:graphic>
      </p:graphicFrame>
    </p:spTree>
    <p:extLst>
      <p:ext uri="{BB962C8B-B14F-4D97-AF65-F5344CB8AC3E}">
        <p14:creationId xmlns:p14="http://schemas.microsoft.com/office/powerpoint/2010/main" val="2864586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requirements for the insulin pump software system</a:t>
            </a:r>
            <a:r>
              <a:rPr lang="en-GB" dirty="0"/>
              <a:t> </a:t>
            </a:r>
            <a:endParaRPr lang="en-US" dirty="0"/>
          </a:p>
        </p:txBody>
      </p:sp>
      <p:pic>
        <p:nvPicPr>
          <p:cNvPr id="4" name="Content Placeholder 3"/>
          <p:cNvPicPr>
            <a:picLocks noGrp="1" noChangeAspect="1"/>
          </p:cNvPicPr>
          <p:nvPr>
            <p:ph idx="1"/>
          </p:nvPr>
        </p:nvPicPr>
        <p:blipFill>
          <a:blip r:embed="rId2"/>
          <a:stretch>
            <a:fillRect/>
          </a:stretch>
        </p:blipFill>
        <p:spPr>
          <a:xfrm>
            <a:off x="2083778" y="2285121"/>
            <a:ext cx="7075728" cy="3963815"/>
          </a:xfrm>
          <a:prstGeom prst="rect">
            <a:avLst/>
          </a:prstGeom>
        </p:spPr>
      </p:pic>
    </p:spTree>
    <p:extLst>
      <p:ext uri="{BB962C8B-B14F-4D97-AF65-F5344CB8AC3E}">
        <p14:creationId xmlns:p14="http://schemas.microsoft.com/office/powerpoint/2010/main" val="1480371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structured specification of a requirement for an insulin pump</a:t>
            </a:r>
            <a:r>
              <a:rPr lang="en-GB" dirty="0"/>
              <a:t> </a:t>
            </a:r>
            <a:endParaRPr lang="en-US" dirty="0"/>
          </a:p>
        </p:txBody>
      </p:sp>
      <p:graphicFrame>
        <p:nvGraphicFramePr>
          <p:cNvPr id="4" name="Object 2"/>
          <p:cNvGraphicFramePr>
            <a:graphicFrameLocks noGrp="1" noChangeAspect="1"/>
          </p:cNvGraphicFramePr>
          <p:nvPr>
            <p:ph idx="1"/>
            <p:extLst>
              <p:ext uri="{D42A27DB-BD31-4B8C-83A1-F6EECF244321}">
                <p14:modId xmlns:p14="http://schemas.microsoft.com/office/powerpoint/2010/main" val="152954260"/>
              </p:ext>
            </p:extLst>
          </p:nvPr>
        </p:nvGraphicFramePr>
        <p:xfrm>
          <a:off x="3125787" y="2326481"/>
          <a:ext cx="5940425" cy="3349625"/>
        </p:xfrm>
        <a:graphic>
          <a:graphicData uri="http://schemas.openxmlformats.org/presentationml/2006/ole">
            <mc:AlternateContent xmlns:mc="http://schemas.openxmlformats.org/markup-compatibility/2006">
              <mc:Choice xmlns:v="urn:schemas-microsoft-com:vml" Requires="v">
                <p:oleObj spid="_x0000_s1132" name="Document" r:id="rId3" imgW="5940026" imgH="3349696" progId="Word.Document.12">
                  <p:embed/>
                </p:oleObj>
              </mc:Choice>
              <mc:Fallback>
                <p:oleObj name="Document" r:id="rId3" imgW="5940026" imgH="3349696" progId="Word.Document.12">
                  <p:embed/>
                  <p:pic>
                    <p:nvPicPr>
                      <p:cNvPr id="27650" name="Object 2"/>
                      <p:cNvPicPr>
                        <a:picLocks noChangeAspect="1" noChangeArrowheads="1"/>
                      </p:cNvPicPr>
                      <p:nvPr/>
                    </p:nvPicPr>
                    <p:blipFill>
                      <a:blip r:embed="rId4"/>
                      <a:srcRect/>
                      <a:stretch>
                        <a:fillRect/>
                      </a:stretch>
                    </p:blipFill>
                    <p:spPr bwMode="auto">
                      <a:xfrm>
                        <a:off x="3125787" y="2326481"/>
                        <a:ext cx="5940425" cy="33496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19240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graphicFrame>
        <p:nvGraphicFramePr>
          <p:cNvPr id="4" name="Object 2"/>
          <p:cNvGraphicFramePr>
            <a:graphicFrameLocks noChangeAspect="1"/>
          </p:cNvGraphicFramePr>
          <p:nvPr>
            <p:extLst>
              <p:ext uri="{D42A27DB-BD31-4B8C-83A1-F6EECF244321}">
                <p14:modId xmlns:p14="http://schemas.microsoft.com/office/powerpoint/2010/main" val="3204476261"/>
              </p:ext>
            </p:extLst>
          </p:nvPr>
        </p:nvGraphicFramePr>
        <p:xfrm>
          <a:off x="2429607" y="1954457"/>
          <a:ext cx="5943600" cy="4445000"/>
        </p:xfrm>
        <a:graphic>
          <a:graphicData uri="http://schemas.openxmlformats.org/presentationml/2006/ole">
            <mc:AlternateContent xmlns:mc="http://schemas.openxmlformats.org/markup-compatibility/2006">
              <mc:Choice xmlns:v="urn:schemas-microsoft-com:vml" Requires="v">
                <p:oleObj spid="_x0000_s2156" name="Document" r:id="rId3" imgW="5943600" imgH="4445000" progId="Word.Document.12">
                  <p:embed/>
                </p:oleObj>
              </mc:Choice>
              <mc:Fallback>
                <p:oleObj name="Document" r:id="rId3" imgW="5943600" imgH="4445000" progId="Word.Document.12">
                  <p:embed/>
                  <p:pic>
                    <p:nvPicPr>
                      <p:cNvPr id="276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9607" y="1954457"/>
                        <a:ext cx="5943600" cy="4445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35801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Unified Modeling Language(UML):</a:t>
            </a:r>
          </a:p>
        </p:txBody>
      </p:sp>
      <p:sp>
        <p:nvSpPr>
          <p:cNvPr id="3" name="Content Placeholder 2"/>
          <p:cNvSpPr>
            <a:spLocks noGrp="1"/>
          </p:cNvSpPr>
          <p:nvPr>
            <p:ph idx="1"/>
          </p:nvPr>
        </p:nvSpPr>
        <p:spPr/>
        <p:txBody>
          <a:bodyPr>
            <a:normAutofit/>
          </a:bodyPr>
          <a:lstStyle/>
          <a:p>
            <a:pPr marL="0" indent="0">
              <a:buNone/>
            </a:pPr>
            <a:r>
              <a:rPr lang="en-US" dirty="0"/>
              <a:t>UML provides various types of diagram to represent the working of the system or software in pictorial format</a:t>
            </a:r>
          </a:p>
          <a:p>
            <a:pPr marL="0" indent="0">
              <a:buNone/>
            </a:pPr>
            <a:endParaRPr lang="en-US" dirty="0"/>
          </a:p>
          <a:p>
            <a:pPr marL="0" indent="0">
              <a:buNone/>
            </a:pPr>
            <a:r>
              <a:rPr lang="en-US" dirty="0"/>
              <a:t>UML Categorized into two: </a:t>
            </a:r>
          </a:p>
          <a:p>
            <a:pPr marL="514350" indent="-514350">
              <a:buFont typeface="+mj-lt"/>
              <a:buAutoNum type="arabicPeriod"/>
            </a:pPr>
            <a:r>
              <a:rPr lang="en-US" dirty="0"/>
              <a:t>Structural diagram</a:t>
            </a:r>
          </a:p>
          <a:p>
            <a:pPr marL="514350" indent="-514350">
              <a:buFont typeface="+mj-lt"/>
              <a:buAutoNum type="arabicPeriod"/>
            </a:pPr>
            <a:r>
              <a:rPr lang="en-US" dirty="0"/>
              <a:t>Behavioral diagram</a:t>
            </a:r>
          </a:p>
          <a:p>
            <a:pPr marL="0" indent="0">
              <a:buNone/>
            </a:pPr>
            <a:endParaRPr lang="en-US" dirty="0"/>
          </a:p>
        </p:txBody>
      </p:sp>
      <p:pic>
        <p:nvPicPr>
          <p:cNvPr id="4" name="Picture 3"/>
          <p:cNvPicPr>
            <a:picLocks noChangeAspect="1"/>
          </p:cNvPicPr>
          <p:nvPr/>
        </p:nvPicPr>
        <p:blipFill>
          <a:blip r:embed="rId2"/>
          <a:stretch>
            <a:fillRect/>
          </a:stretch>
        </p:blipFill>
        <p:spPr>
          <a:xfrm>
            <a:off x="5098072" y="2826400"/>
            <a:ext cx="6560528" cy="3644738"/>
          </a:xfrm>
          <a:prstGeom prst="rect">
            <a:avLst/>
          </a:prstGeom>
        </p:spPr>
      </p:pic>
    </p:spTree>
    <p:extLst>
      <p:ext uri="{BB962C8B-B14F-4D97-AF65-F5344CB8AC3E}">
        <p14:creationId xmlns:p14="http://schemas.microsoft.com/office/powerpoint/2010/main" val="2122563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26829" y="912113"/>
            <a:ext cx="6526823" cy="1938992"/>
          </a:xfrm>
          <a:prstGeom prst="rect">
            <a:avLst/>
          </a:prstGeom>
        </p:spPr>
        <p:txBody>
          <a:bodyPr wrap="square">
            <a:spAutoFit/>
          </a:bodyPr>
          <a:lstStyle/>
          <a:p>
            <a:r>
              <a:rPr lang="en-US" sz="2400" b="1" dirty="0">
                <a:solidFill>
                  <a:srgbClr val="3D4752"/>
                </a:solidFill>
                <a:latin typeface="-apple-system"/>
              </a:rPr>
              <a:t>Structural UML diagrams, </a:t>
            </a:r>
            <a:r>
              <a:rPr lang="en-US" sz="2400" dirty="0">
                <a:solidFill>
                  <a:srgbClr val="3D4752"/>
                </a:solidFill>
                <a:latin typeface="-apple-system"/>
              </a:rPr>
              <a:t>as the name would suggest, show how the system is structured, including the classes, objects, packages, components, etc. in the system and the relationships between those elements.</a:t>
            </a:r>
            <a:endParaRPr lang="en-US" sz="2400" dirty="0"/>
          </a:p>
        </p:txBody>
      </p:sp>
      <p:sp>
        <p:nvSpPr>
          <p:cNvPr id="5" name="Rectangle 4"/>
          <p:cNvSpPr/>
          <p:nvPr/>
        </p:nvSpPr>
        <p:spPr>
          <a:xfrm>
            <a:off x="726829" y="3444298"/>
            <a:ext cx="6096000" cy="1569660"/>
          </a:xfrm>
          <a:prstGeom prst="rect">
            <a:avLst/>
          </a:prstGeom>
        </p:spPr>
        <p:txBody>
          <a:bodyPr>
            <a:spAutoFit/>
          </a:bodyPr>
          <a:lstStyle/>
          <a:p>
            <a:r>
              <a:rPr lang="en-US" sz="2400" b="1" dirty="0">
                <a:solidFill>
                  <a:srgbClr val="3D4752"/>
                </a:solidFill>
                <a:latin typeface="-apple-system"/>
              </a:rPr>
              <a:t>Behavioral UML diagrams, </a:t>
            </a:r>
            <a:r>
              <a:rPr lang="en-US" sz="2400" dirty="0">
                <a:solidFill>
                  <a:srgbClr val="3D4752"/>
                </a:solidFill>
                <a:latin typeface="-apple-system"/>
              </a:rPr>
              <a:t>These UML diagrams visualize how the system behaves and interacts with itself and with users, other systems, and other entities</a:t>
            </a:r>
            <a:r>
              <a:rPr lang="en-US" dirty="0">
                <a:solidFill>
                  <a:srgbClr val="3D4752"/>
                </a:solidFill>
                <a:latin typeface="-apple-system"/>
              </a:rPr>
              <a:t>.</a:t>
            </a:r>
            <a:endParaRPr lang="en-US" b="0" i="0" dirty="0">
              <a:solidFill>
                <a:srgbClr val="3D4752"/>
              </a:solidFill>
              <a:effectLst/>
              <a:latin typeface="-apple-system"/>
            </a:endParaRPr>
          </a:p>
        </p:txBody>
      </p:sp>
    </p:spTree>
    <p:extLst>
      <p:ext uri="{BB962C8B-B14F-4D97-AF65-F5344CB8AC3E}">
        <p14:creationId xmlns:p14="http://schemas.microsoft.com/office/powerpoint/2010/main" val="2083965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Use-Case Diagram:</a:t>
            </a:r>
          </a:p>
        </p:txBody>
      </p:sp>
      <p:sp>
        <p:nvSpPr>
          <p:cNvPr id="3" name="Content Placeholder 2"/>
          <p:cNvSpPr>
            <a:spLocks noGrp="1"/>
          </p:cNvSpPr>
          <p:nvPr>
            <p:ph idx="1"/>
          </p:nvPr>
        </p:nvSpPr>
        <p:spPr/>
        <p:txBody>
          <a:bodyPr/>
          <a:lstStyle/>
          <a:p>
            <a:r>
              <a:rPr lang="en-US" dirty="0"/>
              <a:t>Popular technique for capturing functional requirements, especially in software development..</a:t>
            </a:r>
          </a:p>
          <a:p>
            <a:r>
              <a:rPr lang="en-US" dirty="0"/>
              <a:t>Use case diagrams model how stakeholder interact with the system. </a:t>
            </a:r>
          </a:p>
          <a:p>
            <a:r>
              <a:rPr lang="en-US" dirty="0"/>
              <a:t>This type of UML diagram should be a high-level overview of the relationships between users and systems</a:t>
            </a:r>
          </a:p>
          <a:p>
            <a:r>
              <a:rPr lang="en-US" dirty="0"/>
              <a:t>It can be a great tool for explaining your system to a non-technical audience.</a:t>
            </a:r>
          </a:p>
        </p:txBody>
      </p:sp>
    </p:spTree>
    <p:extLst>
      <p:ext uri="{BB962C8B-B14F-4D97-AF65-F5344CB8AC3E}">
        <p14:creationId xmlns:p14="http://schemas.microsoft.com/office/powerpoint/2010/main" val="1030026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Use Case Diagram:</a:t>
            </a:r>
          </a:p>
        </p:txBody>
      </p:sp>
      <p:sp>
        <p:nvSpPr>
          <p:cNvPr id="3" name="Content Placeholder 2"/>
          <p:cNvSpPr>
            <a:spLocks noGrp="1"/>
          </p:cNvSpPr>
          <p:nvPr>
            <p:ph idx="1"/>
          </p:nvPr>
        </p:nvSpPr>
        <p:spPr/>
        <p:txBody>
          <a:bodyPr/>
          <a:lstStyle/>
          <a:p>
            <a:r>
              <a:rPr lang="en-US" dirty="0"/>
              <a:t>Use case diagrams are typically developed in the early stage of development and people often apply use case modeling for the following purposes:</a:t>
            </a:r>
          </a:p>
          <a:p>
            <a:r>
              <a:rPr lang="en-US" dirty="0"/>
              <a:t>Specify the context of a system</a:t>
            </a:r>
          </a:p>
          <a:p>
            <a:r>
              <a:rPr lang="en-US" dirty="0"/>
              <a:t>Capture the requirements of a system</a:t>
            </a:r>
          </a:p>
          <a:p>
            <a:r>
              <a:rPr lang="en-US" dirty="0"/>
              <a:t>Validate systems architecture</a:t>
            </a:r>
          </a:p>
          <a:p>
            <a:r>
              <a:rPr lang="en-US" dirty="0"/>
              <a:t>Drive implementation and generate test cases</a:t>
            </a:r>
          </a:p>
          <a:p>
            <a:r>
              <a:rPr lang="en-US" dirty="0"/>
              <a:t>Developed by analysts together with domain experts</a:t>
            </a:r>
          </a:p>
          <a:p>
            <a:endParaRPr lang="en-US" dirty="0"/>
          </a:p>
        </p:txBody>
      </p:sp>
      <p:pic>
        <p:nvPicPr>
          <p:cNvPr id="4" name="Picture 3"/>
          <p:cNvPicPr>
            <a:picLocks noChangeAspect="1"/>
          </p:cNvPicPr>
          <p:nvPr/>
        </p:nvPicPr>
        <p:blipFill>
          <a:blip r:embed="rId2"/>
          <a:stretch>
            <a:fillRect/>
          </a:stretch>
        </p:blipFill>
        <p:spPr>
          <a:xfrm>
            <a:off x="8483645" y="3279850"/>
            <a:ext cx="2691378" cy="1720007"/>
          </a:xfrm>
          <a:prstGeom prst="rect">
            <a:avLst/>
          </a:prstGeom>
        </p:spPr>
      </p:pic>
    </p:spTree>
    <p:extLst>
      <p:ext uri="{BB962C8B-B14F-4D97-AF65-F5344CB8AC3E}">
        <p14:creationId xmlns:p14="http://schemas.microsoft.com/office/powerpoint/2010/main" val="2848436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Use Case Diagram </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2329960" y="1489257"/>
            <a:ext cx="7051431" cy="4779657"/>
          </a:xfrm>
          <a:prstGeom prst="rect">
            <a:avLst/>
          </a:prstGeom>
        </p:spPr>
      </p:pic>
    </p:spTree>
    <p:extLst>
      <p:ext uri="{BB962C8B-B14F-4D97-AF65-F5344CB8AC3E}">
        <p14:creationId xmlns:p14="http://schemas.microsoft.com/office/powerpoint/2010/main" val="1663676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and System Requirements</a:t>
            </a:r>
            <a:r>
              <a:rPr lang="en-GB" dirty="0"/>
              <a:t>:</a:t>
            </a:r>
            <a:endParaRPr lang="en-US" dirty="0"/>
          </a:p>
        </p:txBody>
      </p:sp>
      <p:pic>
        <p:nvPicPr>
          <p:cNvPr id="4" name="Content Placeholder 3"/>
          <p:cNvPicPr>
            <a:picLocks noGrp="1" noChangeAspect="1"/>
          </p:cNvPicPr>
          <p:nvPr>
            <p:ph idx="1"/>
          </p:nvPr>
        </p:nvPicPr>
        <p:blipFill>
          <a:blip r:embed="rId2"/>
          <a:stretch>
            <a:fillRect/>
          </a:stretch>
        </p:blipFill>
        <p:spPr>
          <a:xfrm>
            <a:off x="3278330" y="1825625"/>
            <a:ext cx="5635339" cy="4351338"/>
          </a:xfrm>
          <a:prstGeom prst="rect">
            <a:avLst/>
          </a:prstGeom>
        </p:spPr>
      </p:pic>
    </p:spTree>
    <p:extLst>
      <p:ext uri="{BB962C8B-B14F-4D97-AF65-F5344CB8AC3E}">
        <p14:creationId xmlns:p14="http://schemas.microsoft.com/office/powerpoint/2010/main" val="615179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06398183"/>
              </p:ext>
            </p:extLst>
          </p:nvPr>
        </p:nvGraphicFramePr>
        <p:xfrm>
          <a:off x="1371599" y="1283676"/>
          <a:ext cx="8889023" cy="4455410"/>
        </p:xfrm>
        <a:graphic>
          <a:graphicData uri="http://schemas.openxmlformats.org/drawingml/2006/table">
            <a:tbl>
              <a:tblPr>
                <a:tableStyleId>{5FD0F851-EC5A-4D38-B0AD-8093EC10F338}</a:tableStyleId>
              </a:tblPr>
              <a:tblGrid>
                <a:gridCol w="6246627">
                  <a:extLst>
                    <a:ext uri="{9D8B030D-6E8A-4147-A177-3AD203B41FA5}">
                      <a16:colId xmlns:a16="http://schemas.microsoft.com/office/drawing/2014/main" val="858035538"/>
                    </a:ext>
                  </a:extLst>
                </a:gridCol>
                <a:gridCol w="2642396">
                  <a:extLst>
                    <a:ext uri="{9D8B030D-6E8A-4147-A177-3AD203B41FA5}">
                      <a16:colId xmlns:a16="http://schemas.microsoft.com/office/drawing/2014/main" val="3145326725"/>
                    </a:ext>
                  </a:extLst>
                </a:gridCol>
              </a:tblGrid>
              <a:tr h="683167">
                <a:tc>
                  <a:txBody>
                    <a:bodyPr/>
                    <a:lstStyle/>
                    <a:p>
                      <a:pPr algn="l"/>
                      <a:r>
                        <a:rPr lang="en-US" sz="2400" b="0" dirty="0">
                          <a:effectLst/>
                        </a:rPr>
                        <a:t>Notation Description</a:t>
                      </a:r>
                      <a:endParaRPr lang="en-US" sz="2400" b="0" dirty="0">
                        <a:solidFill>
                          <a:srgbClr val="333333"/>
                        </a:solidFill>
                        <a:effectLst/>
                        <a:latin typeface="Open Sans"/>
                      </a:endParaRPr>
                    </a:p>
                  </a:txBody>
                  <a:tcPr marL="83680" marR="83680" marT="75312" marB="75312" anchor="ctr"/>
                </a:tc>
                <a:tc>
                  <a:txBody>
                    <a:bodyPr/>
                    <a:lstStyle/>
                    <a:p>
                      <a:pPr algn="l"/>
                      <a:r>
                        <a:rPr lang="en-US" sz="2400" dirty="0">
                          <a:effectLst/>
                        </a:rPr>
                        <a:t>Visual Representation</a:t>
                      </a:r>
                      <a:endParaRPr lang="en-US" sz="2400" b="1" dirty="0">
                        <a:solidFill>
                          <a:srgbClr val="333333"/>
                        </a:solidFill>
                        <a:effectLst/>
                        <a:latin typeface="Open Sans"/>
                      </a:endParaRPr>
                    </a:p>
                  </a:txBody>
                  <a:tcPr marL="83680" marR="83680" marT="75312" marB="75312" anchor="ctr"/>
                </a:tc>
                <a:extLst>
                  <a:ext uri="{0D108BD9-81ED-4DB2-BD59-A6C34878D82A}">
                    <a16:rowId xmlns:a16="http://schemas.microsoft.com/office/drawing/2014/main" val="2914928317"/>
                  </a:ext>
                </a:extLst>
              </a:tr>
              <a:tr h="3573266">
                <a:tc>
                  <a:txBody>
                    <a:bodyPr/>
                    <a:lstStyle/>
                    <a:p>
                      <a:pPr algn="l"/>
                      <a:r>
                        <a:rPr lang="en-US" sz="2400" b="1" dirty="0">
                          <a:effectLst/>
                        </a:rPr>
                        <a:t>Actor</a:t>
                      </a:r>
                    </a:p>
                    <a:p>
                      <a:pPr algn="l">
                        <a:buFont typeface="Arial" panose="020B0604020202020204" pitchFamily="34" charset="0"/>
                        <a:buChar char="•"/>
                      </a:pPr>
                      <a:r>
                        <a:rPr lang="en-US" sz="2400" dirty="0">
                          <a:effectLst/>
                        </a:rPr>
                        <a:t>Someone interacts with use case (system function).</a:t>
                      </a:r>
                    </a:p>
                    <a:p>
                      <a:pPr algn="l">
                        <a:buFont typeface="Arial" panose="020B0604020202020204" pitchFamily="34" charset="0"/>
                        <a:buChar char="•"/>
                      </a:pPr>
                      <a:r>
                        <a:rPr lang="en-US" sz="2400" dirty="0">
                          <a:effectLst/>
                        </a:rPr>
                        <a:t>Named by noun.</a:t>
                      </a:r>
                    </a:p>
                    <a:p>
                      <a:pPr algn="l">
                        <a:buFont typeface="Arial" panose="020B0604020202020204" pitchFamily="34" charset="0"/>
                        <a:buChar char="•"/>
                      </a:pPr>
                      <a:r>
                        <a:rPr lang="en-US" sz="2400" dirty="0">
                          <a:effectLst/>
                        </a:rPr>
                        <a:t>Actor plays a role in the business</a:t>
                      </a:r>
                    </a:p>
                    <a:p>
                      <a:pPr algn="l">
                        <a:buFont typeface="Arial" panose="020B0604020202020204" pitchFamily="34" charset="0"/>
                        <a:buChar char="•"/>
                      </a:pPr>
                      <a:r>
                        <a:rPr lang="en-US" sz="2400" dirty="0">
                          <a:effectLst/>
                        </a:rPr>
                        <a:t>Actor has a responsibility toward the system (inputs), and Actor has expectations from the system (outputs).</a:t>
                      </a:r>
                      <a:endParaRPr lang="en-US" sz="2400" b="0" dirty="0">
                        <a:solidFill>
                          <a:srgbClr val="737C85"/>
                        </a:solidFill>
                        <a:effectLst/>
                        <a:latin typeface="Open Sans"/>
                      </a:endParaRPr>
                    </a:p>
                  </a:txBody>
                  <a:tcPr marL="80332" marR="80332" marT="418398" marB="167359" anchor="ctr"/>
                </a:tc>
                <a:tc>
                  <a:txBody>
                    <a:bodyPr/>
                    <a:lstStyle/>
                    <a:p>
                      <a:pPr algn="ctr"/>
                      <a:endParaRPr lang="en-US" sz="1600" b="0" dirty="0">
                        <a:solidFill>
                          <a:srgbClr val="333333"/>
                        </a:solidFill>
                        <a:effectLst/>
                        <a:latin typeface="Open Sans"/>
                      </a:endParaRPr>
                    </a:p>
                  </a:txBody>
                  <a:tcPr marL="80332" marR="80332" marT="418398" marB="167359" anchor="ctr"/>
                </a:tc>
                <a:extLst>
                  <a:ext uri="{0D108BD9-81ED-4DB2-BD59-A6C34878D82A}">
                    <a16:rowId xmlns:a16="http://schemas.microsoft.com/office/drawing/2014/main" val="3993908259"/>
                  </a:ext>
                </a:extLst>
              </a:tr>
            </a:tbl>
          </a:graphicData>
        </a:graphic>
      </p:graphicFrame>
      <p:pic>
        <p:nvPicPr>
          <p:cNvPr id="5" name="Picture 4"/>
          <p:cNvPicPr>
            <a:picLocks noChangeAspect="1"/>
          </p:cNvPicPr>
          <p:nvPr/>
        </p:nvPicPr>
        <p:blipFill>
          <a:blip r:embed="rId2"/>
          <a:stretch>
            <a:fillRect/>
          </a:stretch>
        </p:blipFill>
        <p:spPr>
          <a:xfrm>
            <a:off x="8366247" y="2244716"/>
            <a:ext cx="820789" cy="1372746"/>
          </a:xfrm>
          <a:prstGeom prst="rect">
            <a:avLst/>
          </a:prstGeom>
        </p:spPr>
      </p:pic>
      <p:sp>
        <p:nvSpPr>
          <p:cNvPr id="3" name="Rectangle 2"/>
          <p:cNvSpPr/>
          <p:nvPr/>
        </p:nvSpPr>
        <p:spPr>
          <a:xfrm>
            <a:off x="5385317" y="294473"/>
            <a:ext cx="54213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651125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Actors:</a:t>
            </a:r>
          </a:p>
        </p:txBody>
      </p:sp>
      <p:pic>
        <p:nvPicPr>
          <p:cNvPr id="5" name="Picture 4"/>
          <p:cNvPicPr>
            <a:picLocks noChangeAspect="1"/>
          </p:cNvPicPr>
          <p:nvPr/>
        </p:nvPicPr>
        <p:blipFill>
          <a:blip r:embed="rId2"/>
          <a:stretch>
            <a:fillRect/>
          </a:stretch>
        </p:blipFill>
        <p:spPr>
          <a:xfrm>
            <a:off x="6903426" y="2923917"/>
            <a:ext cx="3572607" cy="2154176"/>
          </a:xfrm>
          <a:prstGeom prst="rect">
            <a:avLst/>
          </a:prstGeom>
        </p:spPr>
      </p:pic>
      <p:sp>
        <p:nvSpPr>
          <p:cNvPr id="6" name="Rectangle 5"/>
          <p:cNvSpPr/>
          <p:nvPr/>
        </p:nvSpPr>
        <p:spPr>
          <a:xfrm>
            <a:off x="7509439" y="1027906"/>
            <a:ext cx="2360583" cy="369332"/>
          </a:xfrm>
          <a:prstGeom prst="rect">
            <a:avLst/>
          </a:prstGeom>
        </p:spPr>
        <p:txBody>
          <a:bodyPr wrap="none">
            <a:spAutoFit/>
          </a:bodyPr>
          <a:lstStyle/>
          <a:p>
            <a:r>
              <a:rPr lang="en-US" dirty="0">
                <a:solidFill>
                  <a:schemeClr val="accent1"/>
                </a:solidFill>
              </a:rPr>
              <a:t>Tips to identify actors…</a:t>
            </a:r>
            <a:endParaRPr lang="en-US" dirty="0"/>
          </a:p>
        </p:txBody>
      </p:sp>
      <p:sp>
        <p:nvSpPr>
          <p:cNvPr id="7" name="Rectangle 6"/>
          <p:cNvSpPr/>
          <p:nvPr/>
        </p:nvSpPr>
        <p:spPr>
          <a:xfrm>
            <a:off x="7183314" y="1598354"/>
            <a:ext cx="3774832" cy="923330"/>
          </a:xfrm>
          <a:prstGeom prst="rect">
            <a:avLst/>
          </a:prstGeom>
        </p:spPr>
        <p:txBody>
          <a:bodyPr wrap="square">
            <a:spAutoFit/>
          </a:bodyPr>
          <a:lstStyle/>
          <a:p>
            <a:pPr marL="285750" indent="-285750">
              <a:buFont typeface="Wingdings" panose="05000000000000000000" pitchFamily="2" charset="2"/>
              <a:buChar char="ü"/>
            </a:pPr>
            <a:r>
              <a:rPr lang="en-US" dirty="0">
                <a:solidFill>
                  <a:schemeClr val="accent1"/>
                </a:solidFill>
              </a:rPr>
              <a:t>Must serve as sources and destinations for data</a:t>
            </a:r>
          </a:p>
          <a:p>
            <a:pPr marL="285750" indent="-285750">
              <a:buFont typeface="Wingdings" panose="05000000000000000000" pitchFamily="2" charset="2"/>
              <a:buChar char="ü"/>
            </a:pPr>
            <a:r>
              <a:rPr lang="en-US" dirty="0">
                <a:solidFill>
                  <a:schemeClr val="accent1"/>
                </a:solidFill>
              </a:rPr>
              <a:t>Must be external to the system</a:t>
            </a:r>
          </a:p>
        </p:txBody>
      </p:sp>
      <p:pic>
        <p:nvPicPr>
          <p:cNvPr id="11" name="Picture 10"/>
          <p:cNvPicPr>
            <a:picLocks noChangeAspect="1"/>
          </p:cNvPicPr>
          <p:nvPr/>
        </p:nvPicPr>
        <p:blipFill>
          <a:blip r:embed="rId3"/>
          <a:stretch>
            <a:fillRect/>
          </a:stretch>
        </p:blipFill>
        <p:spPr>
          <a:xfrm>
            <a:off x="8036169" y="5556868"/>
            <a:ext cx="1371599" cy="1022327"/>
          </a:xfrm>
          <a:prstGeom prst="rect">
            <a:avLst/>
          </a:prstGeom>
          <a:solidFill>
            <a:srgbClr val="FF0000"/>
          </a:solidFill>
          <a:ln>
            <a:solidFill>
              <a:schemeClr val="accent2"/>
            </a:solidFill>
          </a:ln>
        </p:spPr>
      </p:pic>
      <p:pic>
        <p:nvPicPr>
          <p:cNvPr id="12" name="Picture 11"/>
          <p:cNvPicPr>
            <a:picLocks noChangeAspect="1"/>
          </p:cNvPicPr>
          <p:nvPr/>
        </p:nvPicPr>
        <p:blipFill>
          <a:blip r:embed="rId4"/>
          <a:stretch>
            <a:fillRect/>
          </a:stretch>
        </p:blipFill>
        <p:spPr>
          <a:xfrm>
            <a:off x="954332" y="1825625"/>
            <a:ext cx="5553075" cy="3493721"/>
          </a:xfrm>
          <a:prstGeom prst="rect">
            <a:avLst/>
          </a:prstGeom>
        </p:spPr>
      </p:pic>
    </p:spTree>
    <p:extLst>
      <p:ext uri="{BB962C8B-B14F-4D97-AF65-F5344CB8AC3E}">
        <p14:creationId xmlns:p14="http://schemas.microsoft.com/office/powerpoint/2010/main" val="3252278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28250117"/>
              </p:ext>
            </p:extLst>
          </p:nvPr>
        </p:nvGraphicFramePr>
        <p:xfrm>
          <a:off x="1310054" y="1037492"/>
          <a:ext cx="9258300" cy="4835770"/>
        </p:xfrm>
        <a:graphic>
          <a:graphicData uri="http://schemas.openxmlformats.org/drawingml/2006/table">
            <a:tbl>
              <a:tblPr>
                <a:tableStyleId>{5FD0F851-EC5A-4D38-B0AD-8093EC10F338}</a:tableStyleId>
              </a:tblPr>
              <a:tblGrid>
                <a:gridCol w="4629150">
                  <a:extLst>
                    <a:ext uri="{9D8B030D-6E8A-4147-A177-3AD203B41FA5}">
                      <a16:colId xmlns:a16="http://schemas.microsoft.com/office/drawing/2014/main" val="3806082208"/>
                    </a:ext>
                  </a:extLst>
                </a:gridCol>
                <a:gridCol w="4629150">
                  <a:extLst>
                    <a:ext uri="{9D8B030D-6E8A-4147-A177-3AD203B41FA5}">
                      <a16:colId xmlns:a16="http://schemas.microsoft.com/office/drawing/2014/main" val="1658940585"/>
                    </a:ext>
                  </a:extLst>
                </a:gridCol>
              </a:tblGrid>
              <a:tr h="4835770">
                <a:tc>
                  <a:txBody>
                    <a:bodyPr/>
                    <a:lstStyle/>
                    <a:p>
                      <a:pPr algn="l"/>
                      <a:r>
                        <a:rPr lang="en-US" sz="2400" b="1" dirty="0">
                          <a:effectLst/>
                        </a:rPr>
                        <a:t>Use Case</a:t>
                      </a:r>
                    </a:p>
                    <a:p>
                      <a:pPr algn="l">
                        <a:buFont typeface="Arial" panose="020B0604020202020204" pitchFamily="34" charset="0"/>
                        <a:buChar char="•"/>
                      </a:pPr>
                      <a:r>
                        <a:rPr lang="en-US" sz="2400" dirty="0">
                          <a:effectLst/>
                        </a:rPr>
                        <a:t>System function (process - automated or manual)</a:t>
                      </a:r>
                    </a:p>
                    <a:p>
                      <a:pPr algn="l">
                        <a:buFont typeface="Arial" panose="020B0604020202020204" pitchFamily="34" charset="0"/>
                        <a:buChar char="•"/>
                      </a:pPr>
                      <a:r>
                        <a:rPr lang="en-US" sz="2400" dirty="0">
                          <a:effectLst/>
                        </a:rPr>
                        <a:t>Named by verb + Noun (or Noun Phrase).</a:t>
                      </a:r>
                    </a:p>
                    <a:p>
                      <a:pPr algn="l">
                        <a:buFont typeface="Arial" panose="020B0604020202020204" pitchFamily="34" charset="0"/>
                        <a:buChar char="•"/>
                      </a:pPr>
                      <a:r>
                        <a:rPr lang="en-US" sz="2400" dirty="0">
                          <a:effectLst/>
                        </a:rPr>
                        <a:t>i.e. Do something</a:t>
                      </a:r>
                    </a:p>
                    <a:p>
                      <a:pPr algn="l">
                        <a:buFont typeface="Arial" panose="020B0604020202020204" pitchFamily="34" charset="0"/>
                        <a:buChar char="•"/>
                      </a:pPr>
                      <a:r>
                        <a:rPr lang="en-US" sz="2400" dirty="0">
                          <a:effectLst/>
                        </a:rPr>
                        <a:t>Each Actor must be linked to a use case, while some use cases may not be linked to actors.</a:t>
                      </a:r>
                      <a:endParaRPr lang="en-US" sz="2400" b="0" dirty="0">
                        <a:solidFill>
                          <a:srgbClr val="737C85"/>
                        </a:solidFill>
                        <a:effectLst/>
                        <a:latin typeface="Open Sans"/>
                      </a:endParaRPr>
                    </a:p>
                  </a:txBody>
                  <a:tcPr marT="476250" marB="190500" anchor="ctr"/>
                </a:tc>
                <a:tc>
                  <a:txBody>
                    <a:bodyPr/>
                    <a:lstStyle/>
                    <a:p>
                      <a:pPr algn="ctr"/>
                      <a:endParaRPr lang="en-US" sz="2400" b="0" dirty="0">
                        <a:solidFill>
                          <a:srgbClr val="333333"/>
                        </a:solidFill>
                        <a:effectLst/>
                        <a:latin typeface="Open Sans"/>
                      </a:endParaRPr>
                    </a:p>
                  </a:txBody>
                  <a:tcPr marT="476250" marB="190500" anchor="ctr"/>
                </a:tc>
                <a:extLst>
                  <a:ext uri="{0D108BD9-81ED-4DB2-BD59-A6C34878D82A}">
                    <a16:rowId xmlns:a16="http://schemas.microsoft.com/office/drawing/2014/main" val="1486423490"/>
                  </a:ext>
                </a:extLst>
              </a:tr>
            </a:tbl>
          </a:graphicData>
        </a:graphic>
      </p:graphicFrame>
      <p:pic>
        <p:nvPicPr>
          <p:cNvPr id="6" name="Picture 1" descr="Use Case Diagram Notation - Use C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844" y="2812601"/>
            <a:ext cx="1928292" cy="12855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525994" y="114162"/>
            <a:ext cx="54213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92832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5608"/>
            <a:ext cx="10515600" cy="785080"/>
          </a:xfrm>
        </p:spPr>
        <p:txBody>
          <a:bodyPr/>
          <a:lstStyle/>
          <a:p>
            <a:r>
              <a:rPr lang="en-US" dirty="0"/>
              <a:t>Relationship:</a:t>
            </a:r>
          </a:p>
        </p:txBody>
      </p:sp>
      <p:sp>
        <p:nvSpPr>
          <p:cNvPr id="3" name="Content Placeholder 2"/>
          <p:cNvSpPr>
            <a:spLocks noGrp="1"/>
          </p:cNvSpPr>
          <p:nvPr>
            <p:ph idx="1"/>
          </p:nvPr>
        </p:nvSpPr>
        <p:spPr/>
        <p:txBody>
          <a:bodyPr/>
          <a:lstStyle/>
          <a:p>
            <a:pPr marL="0" indent="0" algn="ctr">
              <a:buNone/>
            </a:pPr>
            <a:r>
              <a:rPr lang="en-US" b="1" dirty="0">
                <a:solidFill>
                  <a:schemeClr val="accent1"/>
                </a:solidFill>
              </a:rPr>
              <a:t>Types Of Relationship:</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dirty="0"/>
          </a:p>
        </p:txBody>
      </p:sp>
      <p:pic>
        <p:nvPicPr>
          <p:cNvPr id="4" name="Picture 3"/>
          <p:cNvPicPr>
            <a:picLocks noChangeAspect="1"/>
          </p:cNvPicPr>
          <p:nvPr/>
        </p:nvPicPr>
        <p:blipFill rotWithShape="1">
          <a:blip r:embed="rId2"/>
          <a:srcRect l="925" t="-2724" r="-925" b="49923"/>
          <a:stretch/>
        </p:blipFill>
        <p:spPr>
          <a:xfrm>
            <a:off x="806104" y="2518370"/>
            <a:ext cx="9325005" cy="3434021"/>
          </a:xfrm>
          <a:prstGeom prst="rect">
            <a:avLst/>
          </a:prstGeom>
          <a:ln w="38100">
            <a:solidFill>
              <a:schemeClr val="accent1"/>
            </a:solidFill>
          </a:ln>
        </p:spPr>
      </p:pic>
      <p:sp>
        <p:nvSpPr>
          <p:cNvPr id="5" name="Rectangle 4"/>
          <p:cNvSpPr/>
          <p:nvPr/>
        </p:nvSpPr>
        <p:spPr>
          <a:xfrm>
            <a:off x="5824932" y="241720"/>
            <a:ext cx="54213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3</a:t>
            </a:r>
          </a:p>
        </p:txBody>
      </p:sp>
    </p:spTree>
    <p:extLst>
      <p:ext uri="{BB962C8B-B14F-4D97-AF65-F5344CB8AC3E}">
        <p14:creationId xmlns:p14="http://schemas.microsoft.com/office/powerpoint/2010/main" val="3953990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Relationships Examples…</a:t>
            </a:r>
            <a:br>
              <a:rPr lang="en-US" dirty="0"/>
            </a:br>
            <a:endParaRPr lang="en-US" dirty="0"/>
          </a:p>
        </p:txBody>
      </p:sp>
      <p:pic>
        <p:nvPicPr>
          <p:cNvPr id="6" name="Content Placeholder 5"/>
          <p:cNvPicPr>
            <a:picLocks noGrp="1" noChangeAspect="1"/>
          </p:cNvPicPr>
          <p:nvPr>
            <p:ph idx="1"/>
          </p:nvPr>
        </p:nvPicPr>
        <p:blipFill>
          <a:blip r:embed="rId2"/>
          <a:stretch>
            <a:fillRect/>
          </a:stretch>
        </p:blipFill>
        <p:spPr>
          <a:xfrm>
            <a:off x="7352380" y="1991885"/>
            <a:ext cx="3133545" cy="883200"/>
          </a:xfrm>
          <a:prstGeom prst="rect">
            <a:avLst/>
          </a:prstGeom>
        </p:spPr>
      </p:pic>
      <p:sp>
        <p:nvSpPr>
          <p:cNvPr id="7" name="Rectangle 6"/>
          <p:cNvSpPr/>
          <p:nvPr/>
        </p:nvSpPr>
        <p:spPr>
          <a:xfrm>
            <a:off x="779585" y="1907931"/>
            <a:ext cx="4199792" cy="2308324"/>
          </a:xfrm>
          <a:prstGeom prst="rect">
            <a:avLst/>
          </a:prstGeom>
        </p:spPr>
        <p:txBody>
          <a:bodyPr wrap="square">
            <a:spAutoFit/>
          </a:bodyPr>
          <a:lstStyle/>
          <a:p>
            <a:pPr marL="285750" indent="-285750">
              <a:buFont typeface="Arial" panose="020B0604020202020204" pitchFamily="34" charset="0"/>
              <a:buChar char="•"/>
            </a:pPr>
            <a:r>
              <a:rPr lang="en-US" sz="2400" b="1" dirty="0"/>
              <a:t>Association Link </a:t>
            </a:r>
          </a:p>
          <a:p>
            <a:r>
              <a:rPr lang="en-US" sz="2400" dirty="0"/>
              <a:t>A Use Case diagram illustrates a set of use cases for a system, i.e. the actors and the relationships between the actors and use cases.</a:t>
            </a:r>
          </a:p>
        </p:txBody>
      </p:sp>
      <p:sp>
        <p:nvSpPr>
          <p:cNvPr id="8" name="Rectangle 7"/>
          <p:cNvSpPr/>
          <p:nvPr/>
        </p:nvSpPr>
        <p:spPr>
          <a:xfrm>
            <a:off x="779585" y="4176345"/>
            <a:ext cx="5946530" cy="1569660"/>
          </a:xfrm>
          <a:prstGeom prst="rect">
            <a:avLst/>
          </a:prstGeom>
        </p:spPr>
        <p:txBody>
          <a:bodyPr wrap="square">
            <a:spAutoFit/>
          </a:bodyPr>
          <a:lstStyle/>
          <a:p>
            <a:pPr marL="285750" indent="-285750">
              <a:buFont typeface="Arial" panose="020B0604020202020204" pitchFamily="34" charset="0"/>
              <a:buChar char="•"/>
            </a:pPr>
            <a:r>
              <a:rPr lang="en-US" sz="2400" b="1" dirty="0">
                <a:solidFill>
                  <a:srgbClr val="333333"/>
                </a:solidFill>
              </a:rPr>
              <a:t>Include Relationship</a:t>
            </a:r>
            <a:endParaRPr lang="en-US" sz="2400" dirty="0">
              <a:solidFill>
                <a:srgbClr val="333333"/>
              </a:solidFill>
            </a:endParaRPr>
          </a:p>
          <a:p>
            <a:r>
              <a:rPr lang="en-US" sz="2400" dirty="0"/>
              <a:t>The include relationship adds additional functionality not specified in the base use case. </a:t>
            </a:r>
            <a:endParaRPr lang="en-US" sz="2400" b="0" i="0" dirty="0">
              <a:effectLst/>
            </a:endParaRPr>
          </a:p>
        </p:txBody>
      </p:sp>
      <p:pic>
        <p:nvPicPr>
          <p:cNvPr id="9" name="Picture 8"/>
          <p:cNvPicPr>
            <a:picLocks noChangeAspect="1"/>
          </p:cNvPicPr>
          <p:nvPr/>
        </p:nvPicPr>
        <p:blipFill>
          <a:blip r:embed="rId3"/>
          <a:stretch>
            <a:fillRect/>
          </a:stretch>
        </p:blipFill>
        <p:spPr>
          <a:xfrm>
            <a:off x="7352380" y="4078705"/>
            <a:ext cx="4419600" cy="2055761"/>
          </a:xfrm>
          <a:prstGeom prst="rect">
            <a:avLst/>
          </a:prstGeom>
        </p:spPr>
      </p:pic>
    </p:spTree>
    <p:extLst>
      <p:ext uri="{BB962C8B-B14F-4D97-AF65-F5344CB8AC3E}">
        <p14:creationId xmlns:p14="http://schemas.microsoft.com/office/powerpoint/2010/main" val="4270134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Content Placeholder 2"/>
          <p:cNvSpPr>
            <a:spLocks noGrp="1"/>
          </p:cNvSpPr>
          <p:nvPr>
            <p:ph idx="1"/>
          </p:nvPr>
        </p:nvSpPr>
        <p:spPr>
          <a:xfrm>
            <a:off x="838200" y="1825625"/>
            <a:ext cx="5140569" cy="4351338"/>
          </a:xfrm>
        </p:spPr>
        <p:txBody>
          <a:bodyPr>
            <a:normAutofit/>
          </a:bodyPr>
          <a:lstStyle/>
          <a:p>
            <a:r>
              <a:rPr lang="en-US" sz="2000" b="1" dirty="0"/>
              <a:t>The extend relationships </a:t>
            </a:r>
            <a:r>
              <a:rPr lang="en-US" sz="1800" dirty="0"/>
              <a:t>are important because they show optional functionality or system behavior. </a:t>
            </a:r>
          </a:p>
        </p:txBody>
      </p:sp>
      <p:pic>
        <p:nvPicPr>
          <p:cNvPr id="3074" name="Picture 2" descr="Use Case Diagram Extend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3621" y="2117237"/>
            <a:ext cx="4914900" cy="6953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00100" y="4001294"/>
            <a:ext cx="5178669" cy="2062103"/>
          </a:xfrm>
          <a:prstGeom prst="rect">
            <a:avLst/>
          </a:prstGeom>
        </p:spPr>
        <p:txBody>
          <a:bodyPr wrap="square">
            <a:spAutoFit/>
          </a:bodyPr>
          <a:lstStyle/>
          <a:p>
            <a:pPr marL="285750" indent="-285750">
              <a:buFont typeface="Arial" panose="020B0604020202020204" pitchFamily="34" charset="0"/>
              <a:buChar char="•"/>
            </a:pPr>
            <a:r>
              <a:rPr lang="en-US" sz="2000" b="1" dirty="0"/>
              <a:t>A generalization relationship </a:t>
            </a:r>
            <a:r>
              <a:rPr lang="en-US" dirty="0"/>
              <a:t>means that a child use case inherits the behavior and meaning of the parent use case. The child may add or override the behavior of the parent. The figure below provides a use case example by showing two generalization connectors that connect between the three use cases.</a:t>
            </a:r>
          </a:p>
        </p:txBody>
      </p:sp>
      <p:pic>
        <p:nvPicPr>
          <p:cNvPr id="5" name="Picture 4"/>
          <p:cNvPicPr>
            <a:picLocks noChangeAspect="1"/>
          </p:cNvPicPr>
          <p:nvPr/>
        </p:nvPicPr>
        <p:blipFill>
          <a:blip r:embed="rId3"/>
          <a:stretch>
            <a:fillRect/>
          </a:stretch>
        </p:blipFill>
        <p:spPr>
          <a:xfrm>
            <a:off x="7451358" y="4406045"/>
            <a:ext cx="3019425" cy="1457325"/>
          </a:xfrm>
          <a:prstGeom prst="rect">
            <a:avLst/>
          </a:prstGeom>
        </p:spPr>
      </p:pic>
    </p:spTree>
    <p:extLst>
      <p:ext uri="{BB962C8B-B14F-4D97-AF65-F5344CB8AC3E}">
        <p14:creationId xmlns:p14="http://schemas.microsoft.com/office/powerpoint/2010/main" val="949449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p:cNvGraphicFramePr>
          <p:nvPr>
            <p:extLst>
              <p:ext uri="{D42A27DB-BD31-4B8C-83A1-F6EECF244321}">
                <p14:modId xmlns:p14="http://schemas.microsoft.com/office/powerpoint/2010/main" val="1478385148"/>
              </p:ext>
            </p:extLst>
          </p:nvPr>
        </p:nvGraphicFramePr>
        <p:xfrm>
          <a:off x="888022" y="1099038"/>
          <a:ext cx="10348548" cy="3552092"/>
        </p:xfrm>
        <a:graphic>
          <a:graphicData uri="http://schemas.openxmlformats.org/drawingml/2006/table">
            <a:tbl>
              <a:tblPr>
                <a:tableStyleId>{5FD0F851-EC5A-4D38-B0AD-8093EC10F338}</a:tableStyleId>
              </a:tblPr>
              <a:tblGrid>
                <a:gridCol w="5174274">
                  <a:extLst>
                    <a:ext uri="{9D8B030D-6E8A-4147-A177-3AD203B41FA5}">
                      <a16:colId xmlns:a16="http://schemas.microsoft.com/office/drawing/2014/main" val="4227057247"/>
                    </a:ext>
                  </a:extLst>
                </a:gridCol>
                <a:gridCol w="5174274">
                  <a:extLst>
                    <a:ext uri="{9D8B030D-6E8A-4147-A177-3AD203B41FA5}">
                      <a16:colId xmlns:a16="http://schemas.microsoft.com/office/drawing/2014/main" val="2306105396"/>
                    </a:ext>
                  </a:extLst>
                </a:gridCol>
              </a:tblGrid>
              <a:tr h="3552092">
                <a:tc>
                  <a:txBody>
                    <a:bodyPr/>
                    <a:lstStyle/>
                    <a:p>
                      <a:pPr algn="l"/>
                      <a:r>
                        <a:rPr lang="en-US" sz="2400" b="1" dirty="0">
                          <a:effectLst/>
                        </a:rPr>
                        <a:t>Boundary of system</a:t>
                      </a:r>
                    </a:p>
                    <a:p>
                      <a:pPr algn="l">
                        <a:buFont typeface="Arial" panose="020B0604020202020204" pitchFamily="34" charset="0"/>
                        <a:buNone/>
                      </a:pPr>
                      <a:r>
                        <a:rPr lang="en-US" sz="2400" dirty="0">
                          <a:effectLst/>
                        </a:rPr>
                        <a:t>The system boundary is potentially the entire system as defined in the requirements document.</a:t>
                      </a:r>
                    </a:p>
                  </a:txBody>
                  <a:tcPr marL="74648" marR="74648" marT="388790" marB="155516" anchor="ctr"/>
                </a:tc>
                <a:tc>
                  <a:txBody>
                    <a:bodyPr/>
                    <a:lstStyle/>
                    <a:p>
                      <a:pPr algn="ctr"/>
                      <a:endParaRPr lang="en-US" sz="2400" b="0" dirty="0">
                        <a:solidFill>
                          <a:srgbClr val="333333"/>
                        </a:solidFill>
                        <a:effectLst/>
                        <a:latin typeface="Open Sans"/>
                      </a:endParaRPr>
                    </a:p>
                  </a:txBody>
                  <a:tcPr marL="74648" marR="74648" marT="388790" marB="155516" anchor="ctr"/>
                </a:tc>
                <a:extLst>
                  <a:ext uri="{0D108BD9-81ED-4DB2-BD59-A6C34878D82A}">
                    <a16:rowId xmlns:a16="http://schemas.microsoft.com/office/drawing/2014/main" val="2907012833"/>
                  </a:ext>
                </a:extLst>
              </a:tr>
            </a:tbl>
          </a:graphicData>
        </a:graphic>
      </p:graphicFrame>
      <p:pic>
        <p:nvPicPr>
          <p:cNvPr id="8" name="Picture 7"/>
          <p:cNvPicPr>
            <a:picLocks noChangeAspect="1"/>
          </p:cNvPicPr>
          <p:nvPr/>
        </p:nvPicPr>
        <p:blipFill>
          <a:blip r:embed="rId2"/>
          <a:stretch>
            <a:fillRect/>
          </a:stretch>
        </p:blipFill>
        <p:spPr>
          <a:xfrm>
            <a:off x="7949480" y="1548544"/>
            <a:ext cx="1871990" cy="2888331"/>
          </a:xfrm>
          <a:prstGeom prst="rect">
            <a:avLst/>
          </a:prstGeom>
        </p:spPr>
      </p:pic>
      <p:sp>
        <p:nvSpPr>
          <p:cNvPr id="2" name="Rectangle 1"/>
          <p:cNvSpPr/>
          <p:nvPr/>
        </p:nvSpPr>
        <p:spPr>
          <a:xfrm>
            <a:off x="5668135" y="0"/>
            <a:ext cx="54213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4</a:t>
            </a:r>
          </a:p>
        </p:txBody>
      </p:sp>
    </p:spTree>
    <p:extLst>
      <p:ext uri="{BB962C8B-B14F-4D97-AF65-F5344CB8AC3E}">
        <p14:creationId xmlns:p14="http://schemas.microsoft.com/office/powerpoint/2010/main" val="3713376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573822" y="1327638"/>
            <a:ext cx="7957039" cy="5081953"/>
          </a:xfrm>
          <a:prstGeom prst="rect">
            <a:avLst/>
          </a:prstGeom>
        </p:spPr>
      </p:pic>
      <p:sp>
        <p:nvSpPr>
          <p:cNvPr id="2" name="TextBox 1"/>
          <p:cNvSpPr txBox="1"/>
          <p:nvPr/>
        </p:nvSpPr>
        <p:spPr>
          <a:xfrm>
            <a:off x="3727937" y="378070"/>
            <a:ext cx="4229101" cy="584775"/>
          </a:xfrm>
          <a:prstGeom prst="rect">
            <a:avLst/>
          </a:prstGeom>
          <a:noFill/>
        </p:spPr>
        <p:txBody>
          <a:bodyPr wrap="square" rtlCol="0">
            <a:spAutoFit/>
          </a:bodyPr>
          <a:lstStyle/>
          <a:p>
            <a:pPr algn="ctr"/>
            <a:r>
              <a:rPr lang="en-US" sz="3200" b="1" dirty="0"/>
              <a:t>Example Use-Case</a:t>
            </a:r>
          </a:p>
        </p:txBody>
      </p:sp>
    </p:spTree>
    <p:extLst>
      <p:ext uri="{BB962C8B-B14F-4D97-AF65-F5344CB8AC3E}">
        <p14:creationId xmlns:p14="http://schemas.microsoft.com/office/powerpoint/2010/main" val="1757493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Detailed/Descriptive Use-Case</a:t>
            </a:r>
          </a:p>
        </p:txBody>
      </p:sp>
      <p:sp>
        <p:nvSpPr>
          <p:cNvPr id="3" name="Content Placeholder 2"/>
          <p:cNvSpPr>
            <a:spLocks noGrp="1"/>
          </p:cNvSpPr>
          <p:nvPr>
            <p:ph idx="1"/>
          </p:nvPr>
        </p:nvSpPr>
        <p:spPr/>
        <p:txBody>
          <a:bodyPr>
            <a:normAutofit fontScale="70000" lnSpcReduction="20000"/>
          </a:bodyPr>
          <a:lstStyle/>
          <a:p>
            <a:pPr marL="0" indent="0" fontAlgn="base">
              <a:buNone/>
            </a:pPr>
            <a:r>
              <a:rPr lang="en-US" dirty="0">
                <a:solidFill>
                  <a:srgbClr val="333333"/>
                </a:solidFill>
              </a:rPr>
              <a:t>Elements of a Use Case:</a:t>
            </a:r>
          </a:p>
          <a:p>
            <a:pPr fontAlgn="base"/>
            <a:r>
              <a:rPr lang="en-US" b="1" dirty="0"/>
              <a:t>Use Case Name - </a:t>
            </a:r>
            <a:r>
              <a:rPr lang="en-US" dirty="0"/>
              <a:t>Brief description. </a:t>
            </a:r>
            <a:endParaRPr lang="en-US" dirty="0">
              <a:solidFill>
                <a:srgbClr val="333333"/>
              </a:solidFill>
            </a:endParaRPr>
          </a:p>
          <a:p>
            <a:pPr fontAlgn="base"/>
            <a:r>
              <a:rPr lang="en-US" b="1" dirty="0">
                <a:solidFill>
                  <a:srgbClr val="333333"/>
                </a:solidFill>
              </a:rPr>
              <a:t>Actor </a:t>
            </a:r>
            <a:r>
              <a:rPr lang="en-US" dirty="0">
                <a:solidFill>
                  <a:srgbClr val="333333"/>
                </a:solidFill>
              </a:rPr>
              <a:t>– anyone or anything that performs a behavior (who is using the system)</a:t>
            </a:r>
          </a:p>
          <a:p>
            <a:pPr fontAlgn="base"/>
            <a:r>
              <a:rPr lang="en-US" b="1" dirty="0">
                <a:solidFill>
                  <a:srgbClr val="333333"/>
                </a:solidFill>
              </a:rPr>
              <a:t>Primary Actor </a:t>
            </a:r>
            <a:r>
              <a:rPr lang="en-US" dirty="0">
                <a:solidFill>
                  <a:srgbClr val="333333"/>
                </a:solidFill>
              </a:rPr>
              <a:t>– stakeholder who initiates an interaction with the system to achieve a goal</a:t>
            </a:r>
          </a:p>
          <a:p>
            <a:pPr fontAlgn="base"/>
            <a:r>
              <a:rPr lang="en-US" b="1" dirty="0">
                <a:solidFill>
                  <a:srgbClr val="333333"/>
                </a:solidFill>
              </a:rPr>
              <a:t>Preconditions</a:t>
            </a:r>
            <a:r>
              <a:rPr lang="en-US" dirty="0">
                <a:solidFill>
                  <a:srgbClr val="333333"/>
                </a:solidFill>
              </a:rPr>
              <a:t> – what must be true or happen before and after the use case runs.</a:t>
            </a:r>
          </a:p>
          <a:p>
            <a:pPr fontAlgn="base"/>
            <a:r>
              <a:rPr lang="en-US" b="1" dirty="0"/>
              <a:t>Post-Conditions</a:t>
            </a:r>
            <a:r>
              <a:rPr lang="en-US" dirty="0"/>
              <a:t> -  A list of conditions that must be true when the Use Case ends.</a:t>
            </a:r>
            <a:endParaRPr lang="en-US" dirty="0">
              <a:solidFill>
                <a:srgbClr val="333333"/>
              </a:solidFill>
            </a:endParaRPr>
          </a:p>
          <a:p>
            <a:pPr fontAlgn="base"/>
            <a:r>
              <a:rPr lang="en-US" b="1" dirty="0">
                <a:solidFill>
                  <a:srgbClr val="333333"/>
                </a:solidFill>
              </a:rPr>
              <a:t>Triggers</a:t>
            </a:r>
            <a:r>
              <a:rPr lang="en-US" dirty="0">
                <a:solidFill>
                  <a:srgbClr val="333333"/>
                </a:solidFill>
              </a:rPr>
              <a:t> – this is the event that causes the use case to be initiated.</a:t>
            </a:r>
          </a:p>
          <a:p>
            <a:pPr fontAlgn="base"/>
            <a:r>
              <a:rPr lang="en-US" b="1" dirty="0">
                <a:solidFill>
                  <a:srgbClr val="333333"/>
                </a:solidFill>
              </a:rPr>
              <a:t>Main success scenarios [Basic Flow] </a:t>
            </a:r>
            <a:r>
              <a:rPr lang="en-US" dirty="0">
                <a:solidFill>
                  <a:srgbClr val="333333"/>
                </a:solidFill>
              </a:rPr>
              <a:t>– use case in which nothing goes wrong.</a:t>
            </a:r>
          </a:p>
          <a:p>
            <a:pPr fontAlgn="base"/>
            <a:r>
              <a:rPr lang="en-US" b="1" dirty="0">
                <a:solidFill>
                  <a:srgbClr val="333333"/>
                </a:solidFill>
              </a:rPr>
              <a:t>Alternative paths [Alternative Flow] </a:t>
            </a:r>
            <a:r>
              <a:rPr lang="en-US" dirty="0">
                <a:solidFill>
                  <a:srgbClr val="333333"/>
                </a:solidFill>
              </a:rPr>
              <a:t>– these paths are a variation on the main theme. These exceptions are what happen when things go wrong at the system level</a:t>
            </a:r>
          </a:p>
          <a:p>
            <a:pPr fontAlgn="base"/>
            <a:r>
              <a:rPr lang="en-US" b="1" dirty="0">
                <a:solidFill>
                  <a:srgbClr val="333333"/>
                </a:solidFill>
              </a:rPr>
              <a:t>Exception-  </a:t>
            </a:r>
            <a:r>
              <a:rPr lang="en-US" b="1" dirty="0"/>
              <a:t>Exception</a:t>
            </a:r>
            <a:r>
              <a:rPr lang="en-US" dirty="0"/>
              <a:t> is anything that leads to NOT achieving the </a:t>
            </a:r>
            <a:r>
              <a:rPr lang="en-US" b="1" dirty="0"/>
              <a:t>use case's</a:t>
            </a:r>
            <a:r>
              <a:rPr lang="en-US" dirty="0"/>
              <a:t> goal. .</a:t>
            </a:r>
            <a:endParaRPr lang="en-US" b="1" dirty="0">
              <a:solidFill>
                <a:srgbClr val="333333"/>
              </a:solidFill>
            </a:endParaRPr>
          </a:p>
          <a:p>
            <a:pPr fontAlgn="base"/>
            <a:r>
              <a:rPr lang="en-US" b="1" dirty="0">
                <a:solidFill>
                  <a:srgbClr val="333333"/>
                </a:solidFill>
              </a:rPr>
              <a:t>Quality- </a:t>
            </a:r>
            <a:r>
              <a:rPr lang="en-US" dirty="0">
                <a:solidFill>
                  <a:srgbClr val="333333"/>
                </a:solidFill>
              </a:rPr>
              <a:t>Specify quality attribute.</a:t>
            </a:r>
          </a:p>
          <a:p>
            <a:endParaRPr lang="en-US" dirty="0"/>
          </a:p>
        </p:txBody>
      </p:sp>
    </p:spTree>
    <p:extLst>
      <p:ext uri="{BB962C8B-B14F-4D97-AF65-F5344CB8AC3E}">
        <p14:creationId xmlns:p14="http://schemas.microsoft.com/office/powerpoint/2010/main" val="3024356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QUIZ:</a:t>
            </a:r>
          </a:p>
        </p:txBody>
      </p:sp>
      <p:sp>
        <p:nvSpPr>
          <p:cNvPr id="3" name="Content Placeholder 2"/>
          <p:cNvSpPr>
            <a:spLocks noGrp="1"/>
          </p:cNvSpPr>
          <p:nvPr>
            <p:ph idx="1"/>
          </p:nvPr>
        </p:nvSpPr>
        <p:spPr>
          <a:xfrm>
            <a:off x="838200" y="1758462"/>
            <a:ext cx="8402515" cy="3798276"/>
          </a:xfrm>
        </p:spPr>
        <p:txBody>
          <a:bodyPr>
            <a:noAutofit/>
          </a:bodyPr>
          <a:lstStyle/>
          <a:p>
            <a:pPr marL="0" indent="0">
              <a:buNone/>
            </a:pPr>
            <a:r>
              <a:rPr lang="en-US" sz="2400" dirty="0"/>
              <a:t>You are using a software product that allows users to create and use group messaging threads. Group chat participants can be added to a group chat and these participants can all see the messages sent in that thread.</a:t>
            </a:r>
          </a:p>
          <a:p>
            <a:pPr marL="0" indent="0">
              <a:buNone/>
            </a:pPr>
            <a:endParaRPr lang="en-US" sz="2400" dirty="0"/>
          </a:p>
          <a:p>
            <a:pPr marL="0" indent="0">
              <a:buNone/>
            </a:pPr>
            <a:r>
              <a:rPr lang="en-US" sz="2400" dirty="0"/>
              <a:t>Which of the following would be a trigger for the use case of sending a message to a group chat?</a:t>
            </a:r>
          </a:p>
          <a:p>
            <a:pPr marL="0" indent="0">
              <a:buNone/>
            </a:pPr>
            <a:endParaRPr lang="en-US" sz="2400" dirty="0"/>
          </a:p>
          <a:p>
            <a:pPr marL="0" indent="0">
              <a:buNone/>
            </a:pPr>
            <a:r>
              <a:rPr lang="en-US" sz="2400" dirty="0"/>
              <a:t>A, Participant has a message they want to send to the group.</a:t>
            </a:r>
          </a:p>
          <a:p>
            <a:pPr marL="0" indent="0">
              <a:buNone/>
            </a:pPr>
            <a:r>
              <a:rPr lang="en-US" sz="2400" dirty="0"/>
              <a:t>B, Participant types out message.</a:t>
            </a:r>
          </a:p>
          <a:p>
            <a:pPr marL="0" indent="0">
              <a:buNone/>
            </a:pPr>
            <a:r>
              <a:rPr lang="en-US" sz="2400" dirty="0"/>
              <a:t>C, Participants opens the group chat. </a:t>
            </a:r>
          </a:p>
          <a:p>
            <a:pPr marL="0" indent="0">
              <a:buNone/>
            </a:pPr>
            <a:r>
              <a:rPr lang="en-US" sz="2400" dirty="0"/>
              <a:t>D, Participant taps the send button.</a:t>
            </a:r>
          </a:p>
        </p:txBody>
      </p:sp>
    </p:spTree>
    <p:extLst>
      <p:ext uri="{BB962C8B-B14F-4D97-AF65-F5344CB8AC3E}">
        <p14:creationId xmlns:p14="http://schemas.microsoft.com/office/powerpoint/2010/main" val="37189723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stakeholders:</a:t>
            </a:r>
          </a:p>
        </p:txBody>
      </p:sp>
      <p:sp>
        <p:nvSpPr>
          <p:cNvPr id="3" name="Content Placeholder 2"/>
          <p:cNvSpPr>
            <a:spLocks noGrp="1"/>
          </p:cNvSpPr>
          <p:nvPr>
            <p:ph idx="1"/>
          </p:nvPr>
        </p:nvSpPr>
        <p:spPr/>
        <p:txBody>
          <a:bodyPr/>
          <a:lstStyle/>
          <a:p>
            <a:pPr marL="0" indent="0">
              <a:buNone/>
            </a:pPr>
            <a:r>
              <a:rPr lang="en-US" sz="2400" dirty="0"/>
              <a:t>Any person or organization who is affected by the system in some way and so who has a legitimate interest</a:t>
            </a:r>
          </a:p>
          <a:p>
            <a:pPr marL="0" indent="0">
              <a:buNone/>
            </a:pPr>
            <a:r>
              <a:rPr lang="en-US" b="1" dirty="0"/>
              <a:t>Stakeholders:</a:t>
            </a:r>
          </a:p>
          <a:p>
            <a:pPr>
              <a:buFont typeface="Wingdings" panose="05000000000000000000" pitchFamily="2" charset="2"/>
              <a:buChar char="ü"/>
            </a:pPr>
            <a:r>
              <a:rPr lang="en-US" sz="2400" dirty="0"/>
              <a:t>End users</a:t>
            </a:r>
          </a:p>
          <a:p>
            <a:pPr>
              <a:buFont typeface="Wingdings" panose="05000000000000000000" pitchFamily="2" charset="2"/>
              <a:buChar char="ü"/>
            </a:pPr>
            <a:r>
              <a:rPr lang="en-US" sz="2400" dirty="0"/>
              <a:t>System managers</a:t>
            </a:r>
          </a:p>
          <a:p>
            <a:pPr>
              <a:buFont typeface="Wingdings" panose="05000000000000000000" pitchFamily="2" charset="2"/>
              <a:buChar char="ü"/>
            </a:pPr>
            <a:r>
              <a:rPr lang="en-US" sz="2400" dirty="0"/>
              <a:t>System owners</a:t>
            </a:r>
          </a:p>
          <a:p>
            <a:pPr>
              <a:buFont typeface="Wingdings" panose="05000000000000000000" pitchFamily="2" charset="2"/>
              <a:buChar char="ü"/>
            </a:pPr>
            <a:r>
              <a:rPr lang="en-US" sz="2400" dirty="0"/>
              <a:t>External stakeholders</a:t>
            </a:r>
          </a:p>
          <a:p>
            <a:pPr marL="0" indent="0">
              <a:buNone/>
            </a:pPr>
            <a:endParaRPr lang="en-US" dirty="0"/>
          </a:p>
        </p:txBody>
      </p:sp>
      <p:pic>
        <p:nvPicPr>
          <p:cNvPr id="4" name="Picture 3"/>
          <p:cNvPicPr>
            <a:picLocks noChangeAspect="1"/>
          </p:cNvPicPr>
          <p:nvPr/>
        </p:nvPicPr>
        <p:blipFill>
          <a:blip r:embed="rId2"/>
          <a:stretch>
            <a:fillRect/>
          </a:stretch>
        </p:blipFill>
        <p:spPr>
          <a:xfrm>
            <a:off x="6690946" y="3640382"/>
            <a:ext cx="3398593" cy="2164940"/>
          </a:xfrm>
          <a:prstGeom prst="rect">
            <a:avLst/>
          </a:prstGeom>
        </p:spPr>
      </p:pic>
    </p:spTree>
    <p:extLst>
      <p:ext uri="{BB962C8B-B14F-4D97-AF65-F5344CB8AC3E}">
        <p14:creationId xmlns:p14="http://schemas.microsoft.com/office/powerpoint/2010/main" val="9981460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3AE6F-17F6-47D4-8776-E73C611B6D47}"/>
              </a:ext>
            </a:extLst>
          </p:cNvPr>
          <p:cNvSpPr>
            <a:spLocks noGrp="1"/>
          </p:cNvSpPr>
          <p:nvPr>
            <p:ph type="title"/>
          </p:nvPr>
        </p:nvSpPr>
        <p:spPr/>
        <p:txBody>
          <a:bodyPr/>
          <a:lstStyle/>
          <a:p>
            <a:r>
              <a:rPr lang="en-US" dirty="0"/>
              <a:t>Use-Case levels:</a:t>
            </a:r>
          </a:p>
        </p:txBody>
      </p:sp>
      <p:sp>
        <p:nvSpPr>
          <p:cNvPr id="3" name="Content Placeholder 2">
            <a:extLst>
              <a:ext uri="{FF2B5EF4-FFF2-40B4-BE49-F238E27FC236}">
                <a16:creationId xmlns:a16="http://schemas.microsoft.com/office/drawing/2014/main" id="{F3EBDFD7-1C69-4B67-89DA-627A45B48A37}"/>
              </a:ext>
            </a:extLst>
          </p:cNvPr>
          <p:cNvSpPr>
            <a:spLocks noGrp="1"/>
          </p:cNvSpPr>
          <p:nvPr>
            <p:ph idx="1"/>
          </p:nvPr>
        </p:nvSpPr>
        <p:spPr/>
        <p:txBody>
          <a:bodyPr>
            <a:normAutofit fontScale="92500" lnSpcReduction="10000"/>
          </a:bodyPr>
          <a:lstStyle/>
          <a:p>
            <a:pPr marL="0" indent="0" fontAlgn="base">
              <a:buNone/>
            </a:pPr>
            <a:r>
              <a:rPr lang="en-US" dirty="0"/>
              <a:t> Use-case can be written in different levels of detail.  For example:</a:t>
            </a:r>
          </a:p>
          <a:p>
            <a:pPr marL="514350" indent="-514350" fontAlgn="base">
              <a:buFont typeface="+mj-lt"/>
              <a:buAutoNum type="arabicPeriod"/>
            </a:pPr>
            <a:r>
              <a:rPr lang="en-US" b="1" dirty="0"/>
              <a:t>Brief use case:</a:t>
            </a:r>
            <a:r>
              <a:rPr lang="en-US" dirty="0"/>
              <a:t> A few sentences summarizing the use-case.</a:t>
            </a:r>
          </a:p>
          <a:p>
            <a:pPr marL="514350" indent="-514350" fontAlgn="base">
              <a:buFont typeface="+mj-lt"/>
              <a:buAutoNum type="arabicPeriod"/>
            </a:pPr>
            <a:r>
              <a:rPr lang="en-US" b="1" dirty="0"/>
              <a:t>Casual use-case:</a:t>
            </a:r>
            <a:r>
              <a:rPr lang="en-US" dirty="0"/>
              <a:t> multiple </a:t>
            </a:r>
            <a:r>
              <a:rPr lang="en-US" dirty="0" smtClean="0"/>
              <a:t>paragraphs (often used in agile because they easy, quick to write and understandable for both customer and developer)</a:t>
            </a:r>
            <a:endParaRPr lang="en-US" dirty="0"/>
          </a:p>
          <a:p>
            <a:pPr fontAlgn="base">
              <a:buFont typeface="Wingdings" panose="05000000000000000000" pitchFamily="2" charset="2"/>
              <a:buChar char="Ø"/>
            </a:pPr>
            <a:r>
              <a:rPr lang="en-US" sz="2200" dirty="0"/>
              <a:t>Main success Scenario: A customer arrives at a checkout with items to return. The cashier uses the POS system to record each returned items.</a:t>
            </a:r>
          </a:p>
          <a:p>
            <a:pPr fontAlgn="base">
              <a:buFont typeface="Wingdings" panose="05000000000000000000" pitchFamily="2" charset="2"/>
              <a:buChar char="Ø"/>
            </a:pPr>
            <a:r>
              <a:rPr lang="en-US" sz="2200" dirty="0"/>
              <a:t>Alternate Scenarios: if the customer paid by credit. If the item identifier is not found in the system.  If the system detects failure to communicate with the external accounting system .</a:t>
            </a:r>
          </a:p>
          <a:p>
            <a:pPr marL="0" indent="0" fontAlgn="base">
              <a:buNone/>
            </a:pPr>
            <a:r>
              <a:rPr lang="en-US" b="1" dirty="0"/>
              <a:t>3. </a:t>
            </a:r>
            <a:r>
              <a:rPr lang="en-US" b="1" dirty="0" smtClean="0"/>
              <a:t>Fully Dressed </a:t>
            </a:r>
            <a:r>
              <a:rPr lang="en-US" b="1" dirty="0"/>
              <a:t>use case:</a:t>
            </a:r>
            <a:r>
              <a:rPr lang="en-US" dirty="0"/>
              <a:t> A carefully structured and detailed description enabling a deep understanding of the goals, tasks, and requirements. </a:t>
            </a:r>
            <a:r>
              <a:rPr lang="en-US" dirty="0" smtClean="0"/>
              <a:t>Used when system is complex and has </a:t>
            </a:r>
            <a:r>
              <a:rPr lang="en-US" smtClean="0"/>
              <a:t>high risks.</a:t>
            </a:r>
            <a:endParaRPr lang="en-US" dirty="0"/>
          </a:p>
          <a:p>
            <a:endParaRPr lang="en-US" dirty="0"/>
          </a:p>
        </p:txBody>
      </p:sp>
    </p:spTree>
    <p:extLst>
      <p:ext uri="{BB962C8B-B14F-4D97-AF65-F5344CB8AC3E}">
        <p14:creationId xmlns:p14="http://schemas.microsoft.com/office/powerpoint/2010/main" val="3965805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solidFill>
                  <a:schemeClr val="accent1"/>
                </a:solidFill>
              </a:rPr>
              <a:t>Exercise…</a:t>
            </a:r>
          </a:p>
        </p:txBody>
      </p:sp>
      <p:sp>
        <p:nvSpPr>
          <p:cNvPr id="4" name="Rectangle 1"/>
          <p:cNvSpPr>
            <a:spLocks noGrp="1" noChangeArrowheads="1"/>
          </p:cNvSpPr>
          <p:nvPr>
            <p:ph idx="1"/>
          </p:nvPr>
        </p:nvSpPr>
        <p:spPr bwMode="auto">
          <a:xfrm>
            <a:off x="838200" y="1308252"/>
            <a:ext cx="10152185" cy="55497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73A3C"/>
                </a:solidFill>
                <a:latin typeface="+mn-lt"/>
              </a:rPr>
              <a:t>A</a:t>
            </a:r>
            <a:r>
              <a:rPr kumimoji="0" lang="en-US" altLang="en-US" sz="2000" b="0" i="0" u="none" strike="noStrike" cap="none" normalizeH="0" baseline="0" dirty="0">
                <a:ln>
                  <a:noFill/>
                </a:ln>
                <a:solidFill>
                  <a:srgbClr val="373A3C"/>
                </a:solidFill>
                <a:effectLst/>
                <a:latin typeface="+mn-lt"/>
              </a:rPr>
              <a:t>n executive at a chain of family restaurants called Brampton's Pizza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mn-lt"/>
              </a:rPr>
              <a:t>and Pasta.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mn-lt"/>
              </a:rPr>
              <a:t>They are looking to develop some software for in-house use at their restaurants.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mn-lt"/>
              </a:rPr>
              <a:t>Their goal is to take the restaurant ordering process and make it more efficient.</a:t>
            </a: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73A3C"/>
                </a:solidFill>
                <a:latin typeface="+mn-lt"/>
              </a:rPr>
              <a:t>She is</a:t>
            </a:r>
            <a:r>
              <a:rPr kumimoji="0" lang="en-US" altLang="en-US" sz="2000" b="0" i="0" u="none" strike="noStrike" cap="none" normalizeH="0" baseline="0" dirty="0">
                <a:ln>
                  <a:noFill/>
                </a:ln>
                <a:solidFill>
                  <a:srgbClr val="373A3C"/>
                </a:solidFill>
                <a:effectLst/>
                <a:latin typeface="+mn-lt"/>
              </a:rPr>
              <a:t> thinking that customers should be able to view the menu of the restaurant they're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mn-lt"/>
              </a:rPr>
              <a:t>in, and once they're ready, place an order.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73A3C"/>
                </a:solidFill>
                <a:latin typeface="+mn-lt"/>
              </a:rPr>
              <a:t>she</a:t>
            </a:r>
            <a:r>
              <a:rPr kumimoji="0" lang="en-US" altLang="en-US" sz="2000" b="0" i="0" u="none" strike="noStrike" cap="none" normalizeH="0" baseline="0" dirty="0">
                <a:ln>
                  <a:noFill/>
                </a:ln>
                <a:solidFill>
                  <a:srgbClr val="373A3C"/>
                </a:solidFill>
                <a:effectLst/>
                <a:latin typeface="+mn-lt"/>
              </a:rPr>
              <a:t>'d really like there to be a kids' page where you can see the kids' menu.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mn-lt"/>
              </a:rPr>
              <a:t>Maybe there's a few games for the kids to play, but most importantly,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mn-lt"/>
              </a:rPr>
              <a:t>it should be easy enough to use that kids can make an order themselves.</a:t>
            </a: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mn-lt"/>
              </a:rPr>
              <a:t>customers should also be able to specify any changes they'd like to make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mn-lt"/>
              </a:rPr>
              <a:t>for their meal, and they should be able to list any dietary restrictions they may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mn-lt"/>
              </a:rPr>
              <a:t>have before they submit their order to the kitchen.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mn-lt"/>
              </a:rPr>
              <a:t>The kitchen should then be able to view these orders as they come in.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73A3C"/>
                </a:solidFill>
                <a:effectLst/>
                <a:latin typeface="+mn-lt"/>
              </a:rPr>
              <a:t>Customers should be able to view and pay their bill within the system.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73A3C"/>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5025222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pic>
        <p:nvPicPr>
          <p:cNvPr id="4" name="Content Placeholder 3"/>
          <p:cNvPicPr>
            <a:picLocks noGrp="1" noChangeAspect="1"/>
          </p:cNvPicPr>
          <p:nvPr>
            <p:ph idx="1"/>
          </p:nvPr>
        </p:nvPicPr>
        <p:blipFill>
          <a:blip r:embed="rId2"/>
          <a:stretch>
            <a:fillRect/>
          </a:stretch>
        </p:blipFill>
        <p:spPr>
          <a:xfrm>
            <a:off x="2927839" y="2405856"/>
            <a:ext cx="5573224" cy="3697089"/>
          </a:xfrm>
          <a:prstGeom prst="rect">
            <a:avLst/>
          </a:prstGeom>
        </p:spPr>
      </p:pic>
    </p:spTree>
    <p:extLst>
      <p:ext uri="{BB962C8B-B14F-4D97-AF65-F5344CB8AC3E}">
        <p14:creationId xmlns:p14="http://schemas.microsoft.com/office/powerpoint/2010/main" val="7386169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Exercise….</a:t>
            </a:r>
            <a:endParaRPr lang="en-US" dirty="0">
              <a:solidFill>
                <a:schemeClr val="accent1"/>
              </a:solidFill>
            </a:endParaRPr>
          </a:p>
        </p:txBody>
      </p:sp>
      <p:sp>
        <p:nvSpPr>
          <p:cNvPr id="3" name="Content Placeholder 2"/>
          <p:cNvSpPr>
            <a:spLocks noGrp="1"/>
          </p:cNvSpPr>
          <p:nvPr>
            <p:ph idx="1"/>
          </p:nvPr>
        </p:nvSpPr>
        <p:spPr/>
        <p:txBody>
          <a:bodyPr>
            <a:normAutofit fontScale="92500" lnSpcReduction="20000"/>
          </a:bodyPr>
          <a:lstStyle/>
          <a:p>
            <a:r>
              <a:rPr lang="en-US" b="1" dirty="0"/>
              <a:t>Automated Teller Machine (ATM)</a:t>
            </a:r>
            <a:r>
              <a:rPr lang="en-US" dirty="0"/>
              <a:t> </a:t>
            </a:r>
            <a:r>
              <a:rPr lang="en-US" dirty="0" smtClean="0"/>
              <a:t> </a:t>
            </a:r>
            <a:r>
              <a:rPr lang="en-US" dirty="0"/>
              <a:t>is a banking </a:t>
            </a:r>
            <a:r>
              <a:rPr lang="en-US" dirty="0" smtClean="0"/>
              <a:t>system. This banking </a:t>
            </a:r>
            <a:r>
              <a:rPr lang="en-US" dirty="0"/>
              <a:t>system allows customers or users to have access to financial transactions. These transactions can be done in public space without any need for a clerk, cashier, or bank </a:t>
            </a:r>
            <a:r>
              <a:rPr lang="en-US" dirty="0" smtClean="0"/>
              <a:t>teller. The </a:t>
            </a:r>
            <a:r>
              <a:rPr lang="en-US" dirty="0"/>
              <a:t>user is authenticated when enters the plastic ATM card in a Bank </a:t>
            </a:r>
            <a:r>
              <a:rPr lang="en-US" dirty="0" smtClean="0"/>
              <a:t>ATM, Then </a:t>
            </a:r>
            <a:r>
              <a:rPr lang="en-US" dirty="0"/>
              <a:t>enters the user name and PIN (Personal Identification Number). For every ATM transaction, a Customer Authentication </a:t>
            </a:r>
            <a:r>
              <a:rPr lang="en-US" dirty="0" smtClean="0"/>
              <a:t>is </a:t>
            </a:r>
            <a:r>
              <a:rPr lang="en-US" dirty="0"/>
              <a:t>required and </a:t>
            </a:r>
            <a:r>
              <a:rPr lang="en-US" dirty="0" smtClean="0"/>
              <a:t>essential. User </a:t>
            </a:r>
            <a:r>
              <a:rPr lang="en-US" dirty="0"/>
              <a:t>checks the bank balance as well as also demands the mini statement about the bank balance if they want. Then the user withdraws the money as per their need. If they want to deposit some money, they can do it. After complete action, the user closes the </a:t>
            </a:r>
            <a:r>
              <a:rPr lang="en-US" dirty="0" smtClean="0"/>
              <a:t>session. If </a:t>
            </a:r>
            <a:r>
              <a:rPr lang="en-US" dirty="0"/>
              <a:t>there is any error or repair needed in Bank ATM, it is done by an ATM technician. ATM technician is responsible for the maintenance of the Bank ATM, upgrades for hardware, firmware or software, and on-site diagnosis.</a:t>
            </a:r>
            <a:br>
              <a:rPr lang="en-US" dirty="0"/>
            </a:br>
            <a:endParaRPr lang="en-US" dirty="0"/>
          </a:p>
        </p:txBody>
      </p:sp>
    </p:spTree>
    <p:extLst>
      <p:ext uri="{BB962C8B-B14F-4D97-AF65-F5344CB8AC3E}">
        <p14:creationId xmlns:p14="http://schemas.microsoft.com/office/powerpoint/2010/main" val="21467501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1"/>
                </a:solidFill>
              </a:rPr>
              <a:t>Exercise…. Find Out Functional and Non-Functional Requirements in the scenario given?</a:t>
            </a:r>
            <a:endParaRPr lang="en-US" dirty="0">
              <a:solidFill>
                <a:schemeClr val="accent1"/>
              </a:solidFill>
            </a:endParaRPr>
          </a:p>
        </p:txBody>
      </p:sp>
      <p:sp>
        <p:nvSpPr>
          <p:cNvPr id="3" name="Content Placeholder 2"/>
          <p:cNvSpPr>
            <a:spLocks noGrp="1"/>
          </p:cNvSpPr>
          <p:nvPr>
            <p:ph idx="1"/>
          </p:nvPr>
        </p:nvSpPr>
        <p:spPr>
          <a:xfrm>
            <a:off x="838200" y="1825624"/>
            <a:ext cx="10515600" cy="4689475"/>
          </a:xfrm>
        </p:spPr>
        <p:txBody>
          <a:bodyPr>
            <a:normAutofit fontScale="55000" lnSpcReduction="20000"/>
          </a:bodyPr>
          <a:lstStyle/>
          <a:p>
            <a:pPr marL="0" indent="0">
              <a:buNone/>
            </a:pPr>
            <a:r>
              <a:rPr lang="en-US" sz="3300" b="1" dirty="0" smtClean="0"/>
              <a:t>The Problem:</a:t>
            </a:r>
            <a:endParaRPr lang="en-US" sz="3300" b="1" dirty="0"/>
          </a:p>
          <a:p>
            <a:pPr marL="0" indent="0">
              <a:buNone/>
            </a:pPr>
            <a:r>
              <a:rPr lang="en-US" sz="3300" dirty="0"/>
              <a:t>Currently, there are no applications dedicated to students in universities. Students want </a:t>
            </a:r>
            <a:r>
              <a:rPr lang="en-US" sz="3300" dirty="0" smtClean="0"/>
              <a:t>to participate </a:t>
            </a:r>
            <a:r>
              <a:rPr lang="en-US" sz="3300" dirty="0"/>
              <a:t>in university courses and see announcements in these courses, but have </a:t>
            </a:r>
            <a:r>
              <a:rPr lang="en-US" sz="3300" dirty="0" smtClean="0"/>
              <a:t>this information </a:t>
            </a:r>
            <a:r>
              <a:rPr lang="en-US" sz="3300" dirty="0"/>
              <a:t>spread out on multiple websites, which are hard to find. They want to find </a:t>
            </a:r>
            <a:r>
              <a:rPr lang="en-US" sz="3300" dirty="0" smtClean="0"/>
              <a:t>fellow students </a:t>
            </a:r>
            <a:r>
              <a:rPr lang="en-US" sz="3300" dirty="0"/>
              <a:t>with the same interests and share their opinion about courses and </a:t>
            </a:r>
            <a:r>
              <a:rPr lang="en-US" sz="3300" dirty="0" smtClean="0"/>
              <a:t>course material</a:t>
            </a:r>
            <a:r>
              <a:rPr lang="en-US" sz="3300" dirty="0"/>
              <a:t>, however this is not possible yet. They also want to discuss exam questions </a:t>
            </a:r>
            <a:r>
              <a:rPr lang="en-US" sz="3300" dirty="0" smtClean="0"/>
              <a:t>and find </a:t>
            </a:r>
            <a:r>
              <a:rPr lang="en-US" sz="3300" dirty="0"/>
              <a:t>the right place where the exam takes place without searching on Google.</a:t>
            </a:r>
          </a:p>
          <a:p>
            <a:pPr marL="0" indent="0">
              <a:buNone/>
            </a:pPr>
            <a:r>
              <a:rPr lang="en-US" sz="3300" b="1" dirty="0" smtClean="0"/>
              <a:t>Scenarios: </a:t>
            </a:r>
            <a:endParaRPr lang="en-US" sz="3300" b="1" dirty="0"/>
          </a:p>
          <a:p>
            <a:pPr marL="0" indent="0">
              <a:buNone/>
            </a:pPr>
            <a:r>
              <a:rPr lang="en-US" sz="3300" dirty="0" smtClean="0"/>
              <a:t>Jack, </a:t>
            </a:r>
            <a:r>
              <a:rPr lang="en-US" sz="3300" dirty="0"/>
              <a:t>an incoming student </a:t>
            </a:r>
            <a:r>
              <a:rPr lang="en-US" sz="3300" dirty="0" smtClean="0"/>
              <a:t>from </a:t>
            </a:r>
            <a:r>
              <a:rPr lang="en-US" sz="3300" dirty="0" smtClean="0"/>
              <a:t>US</a:t>
            </a:r>
            <a:r>
              <a:rPr lang="en-US" sz="3300" dirty="0" smtClean="0"/>
              <a:t>, </a:t>
            </a:r>
            <a:r>
              <a:rPr lang="en-US" sz="3300" dirty="0"/>
              <a:t>is studying computer science at TUM. He </a:t>
            </a:r>
            <a:r>
              <a:rPr lang="en-US" sz="3300" dirty="0" smtClean="0"/>
              <a:t>has business </a:t>
            </a:r>
            <a:r>
              <a:rPr lang="en-US" sz="3300" dirty="0"/>
              <a:t>administration as minor subject and is already used to visit the courses in </a:t>
            </a:r>
            <a:r>
              <a:rPr lang="en-US" sz="3300" dirty="0" smtClean="0"/>
              <a:t>the computer </a:t>
            </a:r>
            <a:r>
              <a:rPr lang="en-US" sz="3300" dirty="0"/>
              <a:t>science building. The business administration courses however, are located in </a:t>
            </a:r>
            <a:r>
              <a:rPr lang="en-US" sz="3300" dirty="0" smtClean="0"/>
              <a:t>a lecture </a:t>
            </a:r>
            <a:r>
              <a:rPr lang="en-US" sz="3300" dirty="0"/>
              <a:t>hall in another building in the city center of Munich. He never visited the </a:t>
            </a:r>
            <a:r>
              <a:rPr lang="en-US" sz="3300" dirty="0" smtClean="0"/>
              <a:t>other building </a:t>
            </a:r>
            <a:r>
              <a:rPr lang="en-US" sz="3300" dirty="0"/>
              <a:t>before, so he does not know how to find the lecture halls for his minor subject. </a:t>
            </a:r>
            <a:r>
              <a:rPr lang="en-US" sz="3300" dirty="0" smtClean="0"/>
              <a:t>He browses </a:t>
            </a:r>
            <a:r>
              <a:rPr lang="en-US" sz="3300" dirty="0"/>
              <a:t>through the courses in the course catalog of the University App and finds </a:t>
            </a:r>
            <a:r>
              <a:rPr lang="en-US" sz="3300" dirty="0" smtClean="0"/>
              <a:t>the course </a:t>
            </a:r>
            <a:r>
              <a:rPr lang="en-US" sz="3300" dirty="0"/>
              <a:t>“Foundations of Business Administration” with course times and the location of </a:t>
            </a:r>
            <a:r>
              <a:rPr lang="en-US" sz="3300" dirty="0" smtClean="0"/>
              <a:t>the lecture </a:t>
            </a:r>
            <a:r>
              <a:rPr lang="en-US" sz="3300" dirty="0"/>
              <a:t>hall on a map</a:t>
            </a:r>
            <a:r>
              <a:rPr lang="en-US" sz="3300" dirty="0" smtClean="0"/>
              <a:t>. While </a:t>
            </a:r>
            <a:r>
              <a:rPr lang="en-US" sz="3300" dirty="0"/>
              <a:t>he is attending the course, he makes contact with fellow students who also </a:t>
            </a:r>
            <a:r>
              <a:rPr lang="en-US" sz="3300" dirty="0" smtClean="0"/>
              <a:t>attend the </a:t>
            </a:r>
            <a:r>
              <a:rPr lang="en-US" sz="3300" dirty="0"/>
              <a:t>course and reads their comments. He likes one comment “Great exercises” by Jenny</a:t>
            </a:r>
            <a:r>
              <a:rPr lang="en-US" sz="3300" dirty="0" smtClean="0"/>
              <a:t>, who </a:t>
            </a:r>
            <a:r>
              <a:rPr lang="en-US" sz="3300" dirty="0"/>
              <a:t>is also studying informatics. From Jenny’s picture, he remembers that they met a </a:t>
            </a:r>
            <a:r>
              <a:rPr lang="en-US" sz="3300" dirty="0" smtClean="0"/>
              <a:t>week ago </a:t>
            </a:r>
            <a:r>
              <a:rPr lang="en-US" sz="3300" dirty="0"/>
              <a:t>at the coffee machine. He requests friendship with Jenny (she might help him to </a:t>
            </a:r>
            <a:r>
              <a:rPr lang="en-US" sz="3300" dirty="0" smtClean="0"/>
              <a:t>pass the </a:t>
            </a:r>
            <a:r>
              <a:rPr lang="en-US" sz="3300" dirty="0"/>
              <a:t>final) and adds a new comment about exam questions from earlier exams. While he </a:t>
            </a:r>
            <a:r>
              <a:rPr lang="en-US" sz="3300" dirty="0" smtClean="0"/>
              <a:t>is browsing</a:t>
            </a:r>
            <a:r>
              <a:rPr lang="en-US" sz="3300" dirty="0"/>
              <a:t>, Jenny is notified about the friend request and accepts it. </a:t>
            </a:r>
            <a:r>
              <a:rPr lang="en-US" sz="3300" dirty="0" smtClean="0"/>
              <a:t>jack</a:t>
            </a:r>
            <a:r>
              <a:rPr lang="en-US" sz="3300" dirty="0" smtClean="0"/>
              <a:t>, </a:t>
            </a:r>
            <a:r>
              <a:rPr lang="en-US" sz="3300" dirty="0"/>
              <a:t>in turn, is </a:t>
            </a:r>
            <a:r>
              <a:rPr lang="en-US" sz="3300" dirty="0" smtClean="0"/>
              <a:t>notified that </a:t>
            </a:r>
            <a:r>
              <a:rPr lang="en-US" sz="3300" dirty="0"/>
              <a:t>Jenny has accepted his request and now browses through all the courses that </a:t>
            </a:r>
            <a:r>
              <a:rPr lang="en-US" sz="3300" dirty="0" smtClean="0"/>
              <a:t>Jenny is </a:t>
            </a:r>
            <a:r>
              <a:rPr lang="en-US" sz="3300" dirty="0"/>
              <a:t>visiting. He finds another interesting course “Cost Accounting” that he wants to visit </a:t>
            </a:r>
            <a:r>
              <a:rPr lang="en-US" sz="3300" dirty="0" smtClean="0"/>
              <a:t>and saves </a:t>
            </a:r>
            <a:r>
              <a:rPr lang="en-US" sz="3300" dirty="0"/>
              <a:t>it into his course list.</a:t>
            </a:r>
          </a:p>
        </p:txBody>
      </p:sp>
    </p:spTree>
    <p:extLst>
      <p:ext uri="{BB962C8B-B14F-4D97-AF65-F5344CB8AC3E}">
        <p14:creationId xmlns:p14="http://schemas.microsoft.com/office/powerpoint/2010/main" val="10086020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823" y="365125"/>
            <a:ext cx="10922977" cy="320675"/>
          </a:xfrm>
        </p:spPr>
        <p:txBody>
          <a:bodyPr>
            <a:normAutofit fontScale="90000"/>
          </a:bodyPr>
          <a:lstStyle/>
          <a:p>
            <a:r>
              <a:rPr lang="en-US" dirty="0" smtClean="0"/>
              <a:t>Possible Solution…</a:t>
            </a:r>
            <a:endParaRPr lang="en-US" dirty="0"/>
          </a:p>
        </p:txBody>
      </p:sp>
      <p:sp>
        <p:nvSpPr>
          <p:cNvPr id="3" name="Content Placeholder 2"/>
          <p:cNvSpPr>
            <a:spLocks noGrp="1"/>
          </p:cNvSpPr>
          <p:nvPr>
            <p:ph idx="1"/>
          </p:nvPr>
        </p:nvSpPr>
        <p:spPr>
          <a:xfrm>
            <a:off x="211014" y="1178169"/>
            <a:ext cx="11980985" cy="6093068"/>
          </a:xfrm>
        </p:spPr>
        <p:txBody>
          <a:bodyPr>
            <a:noAutofit/>
          </a:bodyPr>
          <a:lstStyle/>
          <a:p>
            <a:r>
              <a:rPr lang="en-US" sz="1800" dirty="0"/>
              <a:t>FR1: Search for available courses: A student can see all courses of the current </a:t>
            </a:r>
            <a:r>
              <a:rPr lang="en-US" sz="1800" dirty="0" smtClean="0"/>
              <a:t>semester in </a:t>
            </a:r>
            <a:r>
              <a:rPr lang="en-US" sz="1800" dirty="0"/>
              <a:t>his major and minor subject. He is able to join the course which saves it into his </a:t>
            </a:r>
            <a:r>
              <a:rPr lang="en-US" sz="1800" dirty="0" smtClean="0"/>
              <a:t>course list</a:t>
            </a:r>
            <a:r>
              <a:rPr lang="en-US" sz="1800" dirty="0"/>
              <a:t>. He can also drop a course.</a:t>
            </a:r>
          </a:p>
          <a:p>
            <a:r>
              <a:rPr lang="en-US" sz="1800" dirty="0"/>
              <a:t>FR2: Check course details: A student can see details about a course such as the </a:t>
            </a:r>
            <a:r>
              <a:rPr lang="en-US" sz="1800" dirty="0" smtClean="0"/>
              <a:t>course times</a:t>
            </a:r>
            <a:r>
              <a:rPr lang="en-US" sz="1800" dirty="0"/>
              <a:t>, the location of the lecture hall on a map and other course attendees including </a:t>
            </a:r>
            <a:r>
              <a:rPr lang="en-US" sz="1800" dirty="0" smtClean="0"/>
              <a:t>their name </a:t>
            </a:r>
            <a:r>
              <a:rPr lang="en-US" sz="1800" dirty="0"/>
              <a:t>and picture.</a:t>
            </a:r>
          </a:p>
          <a:p>
            <a:r>
              <a:rPr lang="en-US" sz="1800" dirty="0"/>
              <a:t>FR3: Update profile: A student can update his profile settings and his profile picture. </a:t>
            </a:r>
            <a:r>
              <a:rPr lang="en-US" sz="1800" dirty="0" smtClean="0"/>
              <a:t>He can </a:t>
            </a:r>
            <a:r>
              <a:rPr lang="en-US" sz="1800" dirty="0"/>
              <a:t>also change the notification settings.</a:t>
            </a:r>
          </a:p>
          <a:p>
            <a:r>
              <a:rPr lang="en-US" sz="1800" dirty="0"/>
              <a:t>FR4: Add comments: A student can add comments about a course and thus start </a:t>
            </a:r>
            <a:r>
              <a:rPr lang="en-US" sz="1800" dirty="0" smtClean="0"/>
              <a:t>a discussion</a:t>
            </a:r>
            <a:r>
              <a:rPr lang="en-US" sz="1800" dirty="0"/>
              <a:t>. Others can like the comment and write follow-up comments.</a:t>
            </a:r>
          </a:p>
          <a:p>
            <a:r>
              <a:rPr lang="en-US" sz="1800" dirty="0"/>
              <a:t>FR5: Request friendship: A student can request friendship with another student who </a:t>
            </a:r>
            <a:r>
              <a:rPr lang="en-US" sz="1800" dirty="0" smtClean="0"/>
              <a:t>then receives </a:t>
            </a:r>
            <a:r>
              <a:rPr lang="en-US" sz="1800" dirty="0"/>
              <a:t>a notification about the request. The second student can accept and </a:t>
            </a:r>
            <a:r>
              <a:rPr lang="en-US" sz="1800" dirty="0" smtClean="0"/>
              <a:t>reject friendship </a:t>
            </a:r>
            <a:r>
              <a:rPr lang="en-US" sz="1800" dirty="0"/>
              <a:t>which both notifies the first student.</a:t>
            </a:r>
          </a:p>
          <a:p>
            <a:r>
              <a:rPr lang="en-US" sz="1800" dirty="0"/>
              <a:t>FR6: Browse friends’ courses: A student can browse the courses of his friends.</a:t>
            </a:r>
          </a:p>
          <a:p>
            <a:r>
              <a:rPr lang="en-US" sz="1800" dirty="0"/>
              <a:t>FR7: View announcements: A student can view course announcements and </a:t>
            </a:r>
            <a:r>
              <a:rPr lang="en-US" sz="1800" dirty="0" smtClean="0"/>
              <a:t>comment/like them</a:t>
            </a:r>
            <a:r>
              <a:rPr lang="en-US" sz="1800" dirty="0"/>
              <a:t>.</a:t>
            </a:r>
          </a:p>
          <a:p>
            <a:r>
              <a:rPr lang="en-US" sz="1800" dirty="0"/>
              <a:t>FR8: Post updates to timeline: A student can post updates to his timeline. Friends </a:t>
            </a:r>
            <a:r>
              <a:rPr lang="en-US" sz="1800" dirty="0" smtClean="0"/>
              <a:t>are notified </a:t>
            </a:r>
            <a:r>
              <a:rPr lang="en-US" sz="1800" dirty="0"/>
              <a:t>about updates and can comment and like them. Certain updates are </a:t>
            </a:r>
            <a:r>
              <a:rPr lang="en-US" sz="1800" dirty="0" smtClean="0"/>
              <a:t>posted automatically </a:t>
            </a:r>
            <a:r>
              <a:rPr lang="en-US" sz="1800" dirty="0"/>
              <a:t>such as saving a course into the course list or commenting on a course.</a:t>
            </a:r>
          </a:p>
          <a:p>
            <a:r>
              <a:rPr lang="en-US" sz="1800" dirty="0"/>
              <a:t>FR9: See course calendar: A student can see all courses in a calendar</a:t>
            </a:r>
            <a:r>
              <a:rPr lang="en-US" sz="1800" dirty="0" smtClean="0"/>
              <a:t>.</a:t>
            </a:r>
            <a:endParaRPr lang="en-US" sz="1800" dirty="0"/>
          </a:p>
        </p:txBody>
      </p:sp>
    </p:spTree>
    <p:extLst>
      <p:ext uri="{BB962C8B-B14F-4D97-AF65-F5344CB8AC3E}">
        <p14:creationId xmlns:p14="http://schemas.microsoft.com/office/powerpoint/2010/main" val="860776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and Non-Functional Requirements:</a:t>
            </a:r>
          </a:p>
        </p:txBody>
      </p:sp>
      <p:sp>
        <p:nvSpPr>
          <p:cNvPr id="3" name="Content Placeholder 2"/>
          <p:cNvSpPr>
            <a:spLocks noGrp="1"/>
          </p:cNvSpPr>
          <p:nvPr>
            <p:ph idx="1"/>
          </p:nvPr>
        </p:nvSpPr>
        <p:spPr/>
        <p:txBody>
          <a:bodyPr>
            <a:normAutofit/>
          </a:bodyPr>
          <a:lstStyle/>
          <a:p>
            <a:pPr marL="0" indent="0">
              <a:buNone/>
            </a:pPr>
            <a:r>
              <a:rPr lang="en-US" sz="2400" dirty="0"/>
              <a:t>Functional</a:t>
            </a:r>
            <a:r>
              <a:rPr lang="en-US" sz="1800" dirty="0"/>
              <a:t> </a:t>
            </a:r>
            <a:r>
              <a:rPr lang="en-US" sz="2400" dirty="0"/>
              <a:t>Requirements:</a:t>
            </a:r>
          </a:p>
          <a:p>
            <a:r>
              <a:rPr lang="en-US" sz="1800" dirty="0"/>
              <a:t>Statements of services the system should provide</a:t>
            </a:r>
          </a:p>
          <a:p>
            <a:r>
              <a:rPr lang="en-US" sz="1800" dirty="0"/>
              <a:t>How the system should react to particular inputs and in particular situations.</a:t>
            </a:r>
          </a:p>
          <a:p>
            <a:r>
              <a:rPr lang="en-US" sz="1800" dirty="0"/>
              <a:t>May state what the system should not do</a:t>
            </a:r>
          </a:p>
          <a:p>
            <a:endParaRPr lang="en-US" sz="1800" dirty="0"/>
          </a:p>
          <a:p>
            <a:pPr marL="0" indent="0">
              <a:buNone/>
            </a:pPr>
            <a:r>
              <a:rPr lang="en-GB" sz="2400" dirty="0"/>
              <a:t>Non-functional requirements:</a:t>
            </a:r>
          </a:p>
          <a:p>
            <a:r>
              <a:rPr lang="en-GB" sz="2000" dirty="0"/>
              <a:t>C</a:t>
            </a:r>
            <a:r>
              <a:rPr lang="en-GB" sz="1800" dirty="0"/>
              <a:t>onstraints on the services or functions offered by the system such as timing constraints, constraints on the development process, standards, etc.</a:t>
            </a:r>
          </a:p>
          <a:p>
            <a:r>
              <a:rPr lang="en-GB" sz="1800" dirty="0"/>
              <a:t>Similar to Quality attributes</a:t>
            </a:r>
          </a:p>
          <a:p>
            <a:r>
              <a:rPr lang="en-US" sz="1800" dirty="0"/>
              <a:t>Non-functional requirements may be more critical than functional requirements. If these are not met, the system may be useless</a:t>
            </a:r>
          </a:p>
          <a:p>
            <a:endParaRPr lang="en-GB" sz="1800" dirty="0"/>
          </a:p>
          <a:p>
            <a:pPr marL="0" indent="0">
              <a:buNone/>
            </a:pPr>
            <a:endParaRPr lang="en-US" sz="1600" dirty="0"/>
          </a:p>
        </p:txBody>
      </p:sp>
      <p:pic>
        <p:nvPicPr>
          <p:cNvPr id="5" name="Picture 4"/>
          <p:cNvPicPr>
            <a:picLocks noChangeAspect="1"/>
          </p:cNvPicPr>
          <p:nvPr/>
        </p:nvPicPr>
        <p:blipFill>
          <a:blip r:embed="rId2"/>
          <a:stretch>
            <a:fillRect/>
          </a:stretch>
        </p:blipFill>
        <p:spPr>
          <a:xfrm>
            <a:off x="8636978" y="1690688"/>
            <a:ext cx="2951284" cy="2115087"/>
          </a:xfrm>
          <a:prstGeom prst="rect">
            <a:avLst/>
          </a:prstGeom>
        </p:spPr>
      </p:pic>
    </p:spTree>
    <p:extLst>
      <p:ext uri="{BB962C8B-B14F-4D97-AF65-F5344CB8AC3E}">
        <p14:creationId xmlns:p14="http://schemas.microsoft.com/office/powerpoint/2010/main" val="266210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Little more…</a:t>
            </a:r>
          </a:p>
        </p:txBody>
      </p:sp>
      <p:pic>
        <p:nvPicPr>
          <p:cNvPr id="4" name="Picture 3"/>
          <p:cNvPicPr>
            <a:picLocks noChangeAspect="1"/>
          </p:cNvPicPr>
          <p:nvPr/>
        </p:nvPicPr>
        <p:blipFill rotWithShape="1">
          <a:blip r:embed="rId2"/>
          <a:srcRect b="56995"/>
          <a:stretch/>
        </p:blipFill>
        <p:spPr>
          <a:xfrm>
            <a:off x="838200" y="4026878"/>
            <a:ext cx="9996854" cy="2078216"/>
          </a:xfrm>
          <a:prstGeom prst="rect">
            <a:avLst/>
          </a:prstGeom>
        </p:spPr>
      </p:pic>
      <p:sp>
        <p:nvSpPr>
          <p:cNvPr id="5" name="Rectangle 4"/>
          <p:cNvSpPr/>
          <p:nvPr/>
        </p:nvSpPr>
        <p:spPr>
          <a:xfrm>
            <a:off x="351692" y="1793631"/>
            <a:ext cx="8792308" cy="1508105"/>
          </a:xfrm>
          <a:prstGeom prst="rect">
            <a:avLst/>
          </a:prstGeom>
        </p:spPr>
        <p:txBody>
          <a:bodyPr wrap="square">
            <a:spAutoFit/>
          </a:bodyPr>
          <a:lstStyle/>
          <a:p>
            <a:pPr marL="342900" lvl="0" indent="-342900" defTabSz="457200" fontAlgn="base">
              <a:spcBef>
                <a:spcPts val="600"/>
              </a:spcBef>
              <a:spcAft>
                <a:spcPts val="600"/>
              </a:spcAft>
              <a:buFont typeface="Wingdings" charset="2"/>
              <a:buChar char="²"/>
            </a:pPr>
            <a:r>
              <a:rPr lang="en-GB" dirty="0">
                <a:solidFill>
                  <a:srgbClr val="46424D"/>
                </a:solidFill>
                <a:latin typeface="Arial"/>
                <a:ea typeface="ＭＳ Ｐゴシック" charset="-128"/>
                <a:cs typeface="Arial"/>
              </a:rPr>
              <a:t>Describe functionality or system services.</a:t>
            </a:r>
          </a:p>
          <a:p>
            <a:pPr marL="342900" lvl="0" indent="-342900" defTabSz="457200" fontAlgn="base">
              <a:spcBef>
                <a:spcPts val="600"/>
              </a:spcBef>
              <a:spcAft>
                <a:spcPts val="600"/>
              </a:spcAft>
              <a:buFont typeface="Wingdings" charset="2"/>
              <a:buChar char="²"/>
            </a:pPr>
            <a:r>
              <a:rPr lang="en-GB" b="1" dirty="0">
                <a:solidFill>
                  <a:srgbClr val="46424D"/>
                </a:solidFill>
                <a:latin typeface="Arial"/>
                <a:ea typeface="ＭＳ Ｐゴシック" charset="-128"/>
                <a:cs typeface="Arial"/>
              </a:rPr>
              <a:t>Functional user requirements </a:t>
            </a:r>
            <a:r>
              <a:rPr lang="en-GB" dirty="0">
                <a:solidFill>
                  <a:srgbClr val="46424D"/>
                </a:solidFill>
                <a:latin typeface="Arial"/>
                <a:ea typeface="ＭＳ Ｐゴシック" charset="-128"/>
                <a:cs typeface="Arial"/>
              </a:rPr>
              <a:t>may be high-level statements of what the system should do.</a:t>
            </a:r>
          </a:p>
          <a:p>
            <a:pPr marL="342900" lvl="0" indent="-342900" defTabSz="457200" fontAlgn="base">
              <a:spcBef>
                <a:spcPts val="600"/>
              </a:spcBef>
              <a:spcAft>
                <a:spcPts val="600"/>
              </a:spcAft>
              <a:buFont typeface="Wingdings" charset="2"/>
              <a:buChar char="²"/>
            </a:pPr>
            <a:r>
              <a:rPr lang="en-GB" b="1" dirty="0">
                <a:solidFill>
                  <a:srgbClr val="46424D"/>
                </a:solidFill>
                <a:latin typeface="Arial"/>
                <a:ea typeface="ＭＳ Ｐゴシック" charset="-128"/>
                <a:cs typeface="Arial"/>
              </a:rPr>
              <a:t>Functional system requirements </a:t>
            </a:r>
            <a:r>
              <a:rPr lang="en-GB" dirty="0">
                <a:solidFill>
                  <a:srgbClr val="46424D"/>
                </a:solidFill>
                <a:latin typeface="Arial"/>
                <a:ea typeface="ＭＳ Ｐゴシック" charset="-128"/>
                <a:cs typeface="Arial"/>
              </a:rPr>
              <a:t>should describe the system services in detail.</a:t>
            </a:r>
          </a:p>
        </p:txBody>
      </p:sp>
    </p:spTree>
    <p:extLst>
      <p:ext uri="{BB962C8B-B14F-4D97-AF65-F5344CB8AC3E}">
        <p14:creationId xmlns:p14="http://schemas.microsoft.com/office/powerpoint/2010/main" val="4190986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Mentcare</a:t>
            </a:r>
            <a:r>
              <a:rPr lang="en-US" dirty="0"/>
              <a:t> system: functional requirements</a:t>
            </a:r>
          </a:p>
        </p:txBody>
      </p:sp>
      <p:sp>
        <p:nvSpPr>
          <p:cNvPr id="3" name="Content Placeholder 2"/>
          <p:cNvSpPr>
            <a:spLocks noGrp="1"/>
          </p:cNvSpPr>
          <p:nvPr>
            <p:ph idx="1"/>
          </p:nvPr>
        </p:nvSpPr>
        <p:spPr/>
        <p:txBody>
          <a:bodyPr/>
          <a:lstStyle/>
          <a:p>
            <a:r>
              <a:rPr lang="en-US" sz="2400" dirty="0"/>
              <a:t>A user shall be able to search the appointments lists for all clinics.</a:t>
            </a:r>
          </a:p>
          <a:p>
            <a:r>
              <a:rPr lang="en-US" sz="2400" dirty="0"/>
              <a:t>The system shall generate each day, for each clinic, a list of patients who are expected to attend appointments that day. </a:t>
            </a:r>
          </a:p>
          <a:p>
            <a:r>
              <a:rPr lang="en-US" sz="2400" dirty="0"/>
              <a:t>Each staff member using the system shall be uniquely identified by his or her 8-digit employee number. </a:t>
            </a:r>
          </a:p>
          <a:p>
            <a:endParaRPr lang="en-US" dirty="0"/>
          </a:p>
        </p:txBody>
      </p:sp>
    </p:spTree>
    <p:extLst>
      <p:ext uri="{BB962C8B-B14F-4D97-AF65-F5344CB8AC3E}">
        <p14:creationId xmlns:p14="http://schemas.microsoft.com/office/powerpoint/2010/main" val="3758689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imprecision:</a:t>
            </a:r>
          </a:p>
        </p:txBody>
      </p:sp>
      <p:sp>
        <p:nvSpPr>
          <p:cNvPr id="3" name="Content Placeholder 2"/>
          <p:cNvSpPr>
            <a:spLocks noGrp="1"/>
          </p:cNvSpPr>
          <p:nvPr>
            <p:ph idx="1"/>
          </p:nvPr>
        </p:nvSpPr>
        <p:spPr>
          <a:xfrm>
            <a:off x="838200" y="2250831"/>
            <a:ext cx="10515600" cy="3926132"/>
          </a:xfrm>
        </p:spPr>
        <p:txBody>
          <a:bodyPr>
            <a:normAutofit lnSpcReduction="10000"/>
          </a:bodyPr>
          <a:lstStyle/>
          <a:p>
            <a:r>
              <a:rPr lang="en-US" dirty="0"/>
              <a:t>Problems arise when functional requirements are not precisely stated.</a:t>
            </a:r>
          </a:p>
          <a:p>
            <a:r>
              <a:rPr lang="en-US" dirty="0"/>
              <a:t>Ambiguous requirements may be interpreted in different ways by developers and users</a:t>
            </a:r>
            <a:r>
              <a:rPr lang="en-US" sz="3200" dirty="0"/>
              <a:t>.</a:t>
            </a:r>
          </a:p>
          <a:p>
            <a:pPr marL="0" indent="0">
              <a:buNone/>
            </a:pPr>
            <a:r>
              <a:rPr lang="en-US" sz="3200" dirty="0">
                <a:solidFill>
                  <a:schemeClr val="accent1"/>
                </a:solidFill>
              </a:rPr>
              <a:t>Consider the term ‘search’ in requirement 1</a:t>
            </a:r>
          </a:p>
          <a:p>
            <a:r>
              <a:rPr lang="en-US" dirty="0"/>
              <a:t>User intention – search for a patient name across all appointments in all clinics;</a:t>
            </a:r>
          </a:p>
          <a:p>
            <a:r>
              <a:rPr lang="en-US" dirty="0"/>
              <a:t>Developer interpretation – search for a patient name in an individual clinic. User chooses clinic then search</a:t>
            </a:r>
            <a:endParaRPr lang="en-US" sz="3200" dirty="0"/>
          </a:p>
          <a:p>
            <a:endParaRPr lang="en-US" dirty="0"/>
          </a:p>
        </p:txBody>
      </p:sp>
      <p:pic>
        <p:nvPicPr>
          <p:cNvPr id="4" name="Picture 3"/>
          <p:cNvPicPr>
            <a:picLocks noChangeAspect="1"/>
          </p:cNvPicPr>
          <p:nvPr/>
        </p:nvPicPr>
        <p:blipFill rotWithShape="1">
          <a:blip r:embed="rId2"/>
          <a:srcRect r="29182"/>
          <a:stretch/>
        </p:blipFill>
        <p:spPr>
          <a:xfrm>
            <a:off x="7863951" y="365125"/>
            <a:ext cx="3489849" cy="1736237"/>
          </a:xfrm>
          <a:prstGeom prst="rect">
            <a:avLst/>
          </a:prstGeom>
        </p:spPr>
      </p:pic>
    </p:spTree>
    <p:extLst>
      <p:ext uri="{BB962C8B-B14F-4D97-AF65-F5344CB8AC3E}">
        <p14:creationId xmlns:p14="http://schemas.microsoft.com/office/powerpoint/2010/main" val="1759414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2121</TotalTime>
  <Words>2472</Words>
  <Application>Microsoft Office PowerPoint</Application>
  <PresentationFormat>Widescreen</PresentationFormat>
  <Paragraphs>265</Paragraphs>
  <Slides>55</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5" baseType="lpstr">
      <vt:lpstr>ＭＳ Ｐゴシック</vt:lpstr>
      <vt:lpstr>-apple-system</vt:lpstr>
      <vt:lpstr>Arial</vt:lpstr>
      <vt:lpstr>Calibri</vt:lpstr>
      <vt:lpstr>Calibri Light</vt:lpstr>
      <vt:lpstr>Open Sans</vt:lpstr>
      <vt:lpstr>Times New Roman</vt:lpstr>
      <vt:lpstr>Wingdings</vt:lpstr>
      <vt:lpstr>Office Theme</vt:lpstr>
      <vt:lpstr>Document</vt:lpstr>
      <vt:lpstr>Software Analysis and Design (CS:324)</vt:lpstr>
      <vt:lpstr>Requirement Engineering: SDA</vt:lpstr>
      <vt:lpstr>Types of Requirement:</vt:lpstr>
      <vt:lpstr>User and System Requirements:</vt:lpstr>
      <vt:lpstr>System stakeholders:</vt:lpstr>
      <vt:lpstr>Functional and Non-Functional Requirements:</vt:lpstr>
      <vt:lpstr>Little more…</vt:lpstr>
      <vt:lpstr>Mentcare system: functional requirements</vt:lpstr>
      <vt:lpstr>Requirements imprecision:</vt:lpstr>
      <vt:lpstr>Requirements completeness and consistency:</vt:lpstr>
      <vt:lpstr>Types of non-functional requirement (Home Assignment) </vt:lpstr>
      <vt:lpstr>Metrics for specifying non-functional requirements: </vt:lpstr>
      <vt:lpstr>Requirement Engineering:</vt:lpstr>
      <vt:lpstr>Requirements engineering:</vt:lpstr>
      <vt:lpstr>A spiral view of the requirements engineering process :</vt:lpstr>
      <vt:lpstr>Requirements elicitation </vt:lpstr>
      <vt:lpstr>Stages of Requirement Elicitation:</vt:lpstr>
      <vt:lpstr>Process activities:</vt:lpstr>
      <vt:lpstr>Interviewing:</vt:lpstr>
      <vt:lpstr>Interviews can be….</vt:lpstr>
      <vt:lpstr>Problems with interviews:</vt:lpstr>
      <vt:lpstr>Sometimes we have customers like this…</vt:lpstr>
      <vt:lpstr>Observation and Ethnographic Studies:</vt:lpstr>
      <vt:lpstr>Scope of ethnography:</vt:lpstr>
      <vt:lpstr>PowerPoint Presentation</vt:lpstr>
      <vt:lpstr>Brainstorming:</vt:lpstr>
      <vt:lpstr>Stories and scenarios:</vt:lpstr>
      <vt:lpstr>Problems of requirements elicitation:</vt:lpstr>
      <vt:lpstr>PowerPoint Presentation</vt:lpstr>
      <vt:lpstr>PowerPoint Presentation</vt:lpstr>
      <vt:lpstr>PowerPoint Presentation</vt:lpstr>
      <vt:lpstr>Example requirements for the insulin pump software system </vt:lpstr>
      <vt:lpstr>A structured specification of a requirement for an insulin pump </vt:lpstr>
      <vt:lpstr>Continue…..</vt:lpstr>
      <vt:lpstr>Unified Modeling Language(UML):</vt:lpstr>
      <vt:lpstr>PowerPoint Presentation</vt:lpstr>
      <vt:lpstr>Use-Case Diagram:</vt:lpstr>
      <vt:lpstr>Purpose of Use Case Diagram:</vt:lpstr>
      <vt:lpstr>Elements of Use Case Diagram  </vt:lpstr>
      <vt:lpstr>PowerPoint Presentation</vt:lpstr>
      <vt:lpstr>Types Of Actors:</vt:lpstr>
      <vt:lpstr>PowerPoint Presentation</vt:lpstr>
      <vt:lpstr>Relationship:</vt:lpstr>
      <vt:lpstr>Relationships Examples… </vt:lpstr>
      <vt:lpstr>Continue….</vt:lpstr>
      <vt:lpstr>PowerPoint Presentation</vt:lpstr>
      <vt:lpstr>PowerPoint Presentation</vt:lpstr>
      <vt:lpstr>Detailed/Descriptive Use-Case</vt:lpstr>
      <vt:lpstr>QUIZ:</vt:lpstr>
      <vt:lpstr>Use-Case levels:</vt:lpstr>
      <vt:lpstr>Exercise…</vt:lpstr>
      <vt:lpstr>Solution…</vt:lpstr>
      <vt:lpstr>Exercise….</vt:lpstr>
      <vt:lpstr>Exercise…. Find Out Functional and Non-Functional Requirements in the scenario given?</vt:lpstr>
      <vt:lpstr>Possible Solution…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Analysis and Design (CS:324)</dc:title>
  <dc:creator>Miss. Romasha Khurshid</dc:creator>
  <cp:lastModifiedBy>Miss. Romasha Khurshid</cp:lastModifiedBy>
  <cp:revision>223</cp:revision>
  <dcterms:created xsi:type="dcterms:W3CDTF">2020-09-07T08:53:32Z</dcterms:created>
  <dcterms:modified xsi:type="dcterms:W3CDTF">2020-10-02T05:17:43Z</dcterms:modified>
</cp:coreProperties>
</file>